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4" r:id="rId4"/>
    <p:sldId id="309" r:id="rId5"/>
    <p:sldId id="314" r:id="rId6"/>
    <p:sldId id="315" r:id="rId7"/>
    <p:sldId id="316" r:id="rId8"/>
    <p:sldId id="317" r:id="rId9"/>
    <p:sldId id="308" r:id="rId10"/>
    <p:sldId id="303" r:id="rId11"/>
    <p:sldId id="304" r:id="rId12"/>
    <p:sldId id="305" r:id="rId13"/>
    <p:sldId id="313" r:id="rId14"/>
    <p:sldId id="299" r:id="rId15"/>
    <p:sldId id="310" r:id="rId16"/>
    <p:sldId id="311" r:id="rId17"/>
    <p:sldId id="318" r:id="rId18"/>
    <p:sldId id="322" r:id="rId19"/>
    <p:sldId id="323" r:id="rId20"/>
    <p:sldId id="319" r:id="rId21"/>
    <p:sldId id="320" r:id="rId22"/>
    <p:sldId id="279" r:id="rId23"/>
    <p:sldId id="278" r:id="rId24"/>
    <p:sldId id="312" r:id="rId25"/>
    <p:sldId id="281" r:id="rId26"/>
  </p:sldIdLst>
  <p:sldSz cx="9144000" cy="6858000" type="screen4x3"/>
  <p:notesSz cx="6797675" cy="98567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21ED3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3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90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84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5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8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40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79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79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78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51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64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3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17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A552-2BEA-4A95-9BE1-7CB5E71F306F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7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ellcome 33_sky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576263" y="836712"/>
            <a:ext cx="7991475" cy="1008112"/>
          </a:xfrm>
          <a:prstGeom prst="rect">
            <a:avLst/>
          </a:prstGeom>
          <a:solidFill>
            <a:srgbClr val="FFFFFF"/>
          </a:solidFill>
          <a:ln w="38100">
            <a:solidFill>
              <a:srgbClr val="00FF66"/>
            </a:solidFill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defRPr/>
            </a:pPr>
            <a:r>
              <a:rPr lang="en-GB" sz="28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Haplotype Tagging – Data and Applications </a:t>
            </a: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635000" y="3109913"/>
            <a:ext cx="7550150" cy="963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>
            <a:lvl1pPr marL="342900" indent="-342900"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Zemin </a:t>
            </a:r>
            <a:r>
              <a:rPr lang="en-GB" altLang="en-US" sz="28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Ning</a:t>
            </a:r>
            <a:endParaRPr lang="en-GB" altLang="en-US" sz="2800" i="1" u="sng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The </a:t>
            </a:r>
            <a:r>
              <a:rPr lang="en-GB" altLang="en-US" sz="28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Wellcome</a:t>
            </a: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Trust Sanger Institute</a:t>
            </a: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UK</a:t>
            </a:r>
          </a:p>
          <a:p>
            <a:pPr algn="ctr">
              <a:spcBef>
                <a:spcPct val="20000"/>
              </a:spcBef>
              <a:defRPr/>
            </a:pPr>
            <a:endParaRPr lang="en-GB" altLang="en-US" sz="3200" i="1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GB" altLang="en-US" sz="3200" i="1" u="sng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7744" y="5013176"/>
            <a:ext cx="3923928" cy="13511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58" y="5030181"/>
            <a:ext cx="3804100" cy="13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1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8EE0B-D2AC-EC40-A6C0-B847B857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D7AF02-6534-CD4C-8EF3-84C43B50CD12}"/>
              </a:ext>
            </a:extLst>
          </p:cNvPr>
          <p:cNvSpPr/>
          <p:nvPr/>
        </p:nvSpPr>
        <p:spPr>
          <a:xfrm>
            <a:off x="3059832" y="620688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79F83-E5F3-124B-9EDE-05895613B5F6}"/>
              </a:ext>
            </a:extLst>
          </p:cNvPr>
          <p:cNvSpPr/>
          <p:nvPr/>
        </p:nvSpPr>
        <p:spPr>
          <a:xfrm>
            <a:off x="3067940" y="5229200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B4B3D-D999-A24F-9901-3D7B748A9F4D}"/>
              </a:ext>
            </a:extLst>
          </p:cNvPr>
          <p:cNvSpPr/>
          <p:nvPr/>
        </p:nvSpPr>
        <p:spPr>
          <a:xfrm>
            <a:off x="3067940" y="2924944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97872D1-9758-FA4E-A84C-0FDC84F34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1268760"/>
            <a:ext cx="4968552" cy="936104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Number of Reads per Barcode</a:t>
            </a:r>
          </a:p>
          <a:p>
            <a:pPr algn="ctr">
              <a:defRPr/>
            </a:pPr>
            <a:r>
              <a:rPr lang="en-US" sz="28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ilAutGamm1</a:t>
            </a:r>
          </a:p>
        </p:txBody>
      </p:sp>
    </p:spTree>
    <p:extLst>
      <p:ext uri="{BB962C8B-B14F-4D97-AF65-F5344CB8AC3E}">
        <p14:creationId xmlns:p14="http://schemas.microsoft.com/office/powerpoint/2010/main" val="56315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D790C-E646-9C49-B8BD-289FED56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019D2E-693B-F44A-B7C2-CEB790963C0A}"/>
              </a:ext>
            </a:extLst>
          </p:cNvPr>
          <p:cNvSpPr/>
          <p:nvPr/>
        </p:nvSpPr>
        <p:spPr>
          <a:xfrm>
            <a:off x="35314" y="1340768"/>
            <a:ext cx="7849054" cy="158417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9C801-231D-874A-BD58-74D5F3AE11FE}"/>
              </a:ext>
            </a:extLst>
          </p:cNvPr>
          <p:cNvSpPr/>
          <p:nvPr/>
        </p:nvSpPr>
        <p:spPr>
          <a:xfrm>
            <a:off x="42856" y="3307296"/>
            <a:ext cx="8273560" cy="2497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20E2F-6DE2-1947-8358-5DC20A27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A00007-2A2E-524E-BEBC-20CF163E8B01}"/>
              </a:ext>
            </a:extLst>
          </p:cNvPr>
          <p:cNvSpPr/>
          <p:nvPr/>
        </p:nvSpPr>
        <p:spPr>
          <a:xfrm>
            <a:off x="2915816" y="620688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E4690-ED0C-154E-8BB0-DF5AC8B2CED3}"/>
              </a:ext>
            </a:extLst>
          </p:cNvPr>
          <p:cNvSpPr/>
          <p:nvPr/>
        </p:nvSpPr>
        <p:spPr>
          <a:xfrm>
            <a:off x="2915816" y="2924944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AF9D9-50DF-D14A-A980-A8EC373011C4}"/>
              </a:ext>
            </a:extLst>
          </p:cNvPr>
          <p:cNvSpPr/>
          <p:nvPr/>
        </p:nvSpPr>
        <p:spPr>
          <a:xfrm>
            <a:off x="3059832" y="5301208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B9E90-6CE3-3E49-836D-07F9688E7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1268760"/>
            <a:ext cx="5724128" cy="936104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Number of Reads /Barcode Fragment</a:t>
            </a:r>
          </a:p>
          <a:p>
            <a:pPr algn="ctr">
              <a:defRPr/>
            </a:pPr>
            <a:r>
              <a:rPr lang="en-US" sz="28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ilAutGamm1</a:t>
            </a:r>
          </a:p>
        </p:txBody>
      </p:sp>
    </p:spTree>
    <p:extLst>
      <p:ext uri="{BB962C8B-B14F-4D97-AF65-F5344CB8AC3E}">
        <p14:creationId xmlns:p14="http://schemas.microsoft.com/office/powerpoint/2010/main" val="369901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BD17AE-792C-F249-8F79-C968F1594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10773"/>
              </p:ext>
            </p:extLst>
          </p:nvPr>
        </p:nvGraphicFramePr>
        <p:xfrm>
          <a:off x="611560" y="1628798"/>
          <a:ext cx="7704856" cy="4680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724">
                  <a:extLst>
                    <a:ext uri="{9D8B030D-6E8A-4147-A177-3AD203B41FA5}">
                      <a16:colId xmlns:a16="http://schemas.microsoft.com/office/drawing/2014/main" val="124984064"/>
                    </a:ext>
                  </a:extLst>
                </a:gridCol>
                <a:gridCol w="1795443">
                  <a:extLst>
                    <a:ext uri="{9D8B030D-6E8A-4147-A177-3AD203B41FA5}">
                      <a16:colId xmlns:a16="http://schemas.microsoft.com/office/drawing/2014/main" val="3194828113"/>
                    </a:ext>
                  </a:extLst>
                </a:gridCol>
                <a:gridCol w="2134740">
                  <a:extLst>
                    <a:ext uri="{9D8B030D-6E8A-4147-A177-3AD203B41FA5}">
                      <a16:colId xmlns:a16="http://schemas.microsoft.com/office/drawing/2014/main" val="3184320685"/>
                    </a:ext>
                  </a:extLst>
                </a:gridCol>
                <a:gridCol w="1229949">
                  <a:extLst>
                    <a:ext uri="{9D8B030D-6E8A-4147-A177-3AD203B41FA5}">
                      <a16:colId xmlns:a16="http://schemas.microsoft.com/office/drawing/2014/main" val="3066520351"/>
                    </a:ext>
                  </a:extLst>
                </a:gridCol>
              </a:tblGrid>
              <a:tr h="486589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Sanger-</a:t>
                      </a:r>
                      <a:r>
                        <a:rPr lang="en-US" sz="2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htag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Marek-</a:t>
                      </a:r>
                      <a:r>
                        <a:rPr lang="en-US" sz="2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htag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10X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6838075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Num_barcodes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7123535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2610242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2212882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2161828"/>
                  </a:ext>
                </a:extLst>
              </a:tr>
              <a:tr h="48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Barcode Coverage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326509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 length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38687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22353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43033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3308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51994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28938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58148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0235704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N60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45060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24960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49212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862520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N70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38183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40698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0964510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N80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30856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17210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32204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4091720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N90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22122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12592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22957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895597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N100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0240400"/>
                  </a:ext>
                </a:extLst>
              </a:tr>
            </a:tbl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782CF555-67F1-0145-B367-0C6D87393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404664"/>
            <a:ext cx="5688632" cy="936104"/>
          </a:xfrm>
          <a:prstGeom prst="rect">
            <a:avLst/>
          </a:prstGeom>
          <a:solidFill>
            <a:schemeClr val="bg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Barcode Fragments and Coverage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 95 Million Reads 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6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3934B-0D1A-5C41-B892-7C0C6AD4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8424936" cy="61206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6DD639-DA6F-464B-AD1E-4FEF54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91192"/>
              </p:ext>
            </p:extLst>
          </p:nvPr>
        </p:nvGraphicFramePr>
        <p:xfrm>
          <a:off x="546100" y="404664"/>
          <a:ext cx="4025900" cy="204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370">
                  <a:extLst>
                    <a:ext uri="{9D8B030D-6E8A-4147-A177-3AD203B41FA5}">
                      <a16:colId xmlns:a16="http://schemas.microsoft.com/office/drawing/2014/main" val="2275524714"/>
                    </a:ext>
                  </a:extLst>
                </a:gridCol>
                <a:gridCol w="1065120">
                  <a:extLst>
                    <a:ext uri="{9D8B030D-6E8A-4147-A177-3AD203B41FA5}">
                      <a16:colId xmlns:a16="http://schemas.microsoft.com/office/drawing/2014/main" val="414405766"/>
                    </a:ext>
                  </a:extLst>
                </a:gridCol>
                <a:gridCol w="1306040">
                  <a:extLst>
                    <a:ext uri="{9D8B030D-6E8A-4147-A177-3AD203B41FA5}">
                      <a16:colId xmlns:a16="http://schemas.microsoft.com/office/drawing/2014/main" val="435519003"/>
                    </a:ext>
                  </a:extLst>
                </a:gridCol>
                <a:gridCol w="827370">
                  <a:extLst>
                    <a:ext uri="{9D8B030D-6E8A-4147-A177-3AD203B41FA5}">
                      <a16:colId xmlns:a16="http://schemas.microsoft.com/office/drawing/2014/main" val="410388129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Sanger-htag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Marek-htag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10X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497943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38632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22353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36086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4243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N50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51946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28938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56638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01259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N60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45017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24960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46776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23381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N70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38139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21149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37437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006254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N80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30818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17210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28487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3371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N90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22078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12592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18493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0233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N100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948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2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36B3E-40F9-D74C-A845-5119FAD5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8208912" cy="60486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E783AF-DD40-4F4D-B986-FE94600A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47381"/>
              </p:ext>
            </p:extLst>
          </p:nvPr>
        </p:nvGraphicFramePr>
        <p:xfrm>
          <a:off x="611560" y="376188"/>
          <a:ext cx="4114799" cy="204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725">
                  <a:extLst>
                    <a:ext uri="{9D8B030D-6E8A-4147-A177-3AD203B41FA5}">
                      <a16:colId xmlns:a16="http://schemas.microsoft.com/office/drawing/2014/main" val="58209911"/>
                    </a:ext>
                  </a:extLst>
                </a:gridCol>
                <a:gridCol w="1368432">
                  <a:extLst>
                    <a:ext uri="{9D8B030D-6E8A-4147-A177-3AD203B41FA5}">
                      <a16:colId xmlns:a16="http://schemas.microsoft.com/office/drawing/2014/main" val="923335955"/>
                    </a:ext>
                  </a:extLst>
                </a:gridCol>
                <a:gridCol w="1206881">
                  <a:extLst>
                    <a:ext uri="{9D8B030D-6E8A-4147-A177-3AD203B41FA5}">
                      <a16:colId xmlns:a16="http://schemas.microsoft.com/office/drawing/2014/main" val="4086390826"/>
                    </a:ext>
                  </a:extLst>
                </a:gridCol>
                <a:gridCol w="826761">
                  <a:extLst>
                    <a:ext uri="{9D8B030D-6E8A-4147-A177-3AD203B41FA5}">
                      <a16:colId xmlns:a16="http://schemas.microsoft.com/office/drawing/2014/main" val="95562076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Sanger-htag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Marek-htag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10X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65599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36082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25163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49860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57584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N50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47753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32431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78671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356993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N60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41378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28144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64780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93409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N70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35084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23957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51469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71406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N80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28414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19549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38446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89949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N90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20448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14291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24542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84162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N100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7232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57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E05A9-FB09-D147-9B6D-EBEDF3996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352928" cy="61926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BF273-31BA-6D49-BE2D-ADAC8EF6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85106"/>
              </p:ext>
            </p:extLst>
          </p:nvPr>
        </p:nvGraphicFramePr>
        <p:xfrm>
          <a:off x="956444" y="304180"/>
          <a:ext cx="3111500" cy="204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162">
                  <a:extLst>
                    <a:ext uri="{9D8B030D-6E8A-4147-A177-3AD203B41FA5}">
                      <a16:colId xmlns:a16="http://schemas.microsoft.com/office/drawing/2014/main" val="2957656779"/>
                    </a:ext>
                  </a:extLst>
                </a:gridCol>
                <a:gridCol w="1208442">
                  <a:extLst>
                    <a:ext uri="{9D8B030D-6E8A-4147-A177-3AD203B41FA5}">
                      <a16:colId xmlns:a16="http://schemas.microsoft.com/office/drawing/2014/main" val="2049253516"/>
                    </a:ext>
                  </a:extLst>
                </a:gridCol>
                <a:gridCol w="1179896">
                  <a:extLst>
                    <a:ext uri="{9D8B030D-6E8A-4147-A177-3AD203B41FA5}">
                      <a16:colId xmlns:a16="http://schemas.microsoft.com/office/drawing/2014/main" val="333802611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Sanger-htag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Marek-htag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417704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36729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19875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254376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N50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48542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25982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6314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N60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41995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22036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437797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N70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35606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18459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5632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N80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28882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14946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0126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N90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20768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10833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521514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N100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34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D1C9D-EC55-0947-B4E8-DFCB258B1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78294"/>
            <a:ext cx="7488832" cy="599106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40F2B7-8BA0-C14B-A2EE-457E730B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70544"/>
              </p:ext>
            </p:extLst>
          </p:nvPr>
        </p:nvGraphicFramePr>
        <p:xfrm>
          <a:off x="683569" y="206401"/>
          <a:ext cx="3168353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278">
                  <a:extLst>
                    <a:ext uri="{9D8B030D-6E8A-4147-A177-3AD203B41FA5}">
                      <a16:colId xmlns:a16="http://schemas.microsoft.com/office/drawing/2014/main" val="1866135069"/>
                    </a:ext>
                  </a:extLst>
                </a:gridCol>
                <a:gridCol w="889025">
                  <a:extLst>
                    <a:ext uri="{9D8B030D-6E8A-4147-A177-3AD203B41FA5}">
                      <a16:colId xmlns:a16="http://schemas.microsoft.com/office/drawing/2014/main" val="1993677096"/>
                    </a:ext>
                  </a:extLst>
                </a:gridCol>
                <a:gridCol w="889025">
                  <a:extLst>
                    <a:ext uri="{9D8B030D-6E8A-4147-A177-3AD203B41FA5}">
                      <a16:colId xmlns:a16="http://schemas.microsoft.com/office/drawing/2014/main" val="808322429"/>
                    </a:ext>
                  </a:extLst>
                </a:gridCol>
                <a:gridCol w="889025">
                  <a:extLst>
                    <a:ext uri="{9D8B030D-6E8A-4147-A177-3AD203B41FA5}">
                      <a16:colId xmlns:a16="http://schemas.microsoft.com/office/drawing/2014/main" val="1511627000"/>
                    </a:ext>
                  </a:extLst>
                </a:gridCol>
              </a:tblGrid>
              <a:tr h="213487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Oak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Mouse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Anopheles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3567627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42116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18923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36729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136277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N50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72311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31675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646899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N60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57688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26943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310655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N70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45347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23339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35606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6669416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N80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33848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18380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28882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7120561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21687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12091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20768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399277"/>
                  </a:ext>
                </a:extLst>
              </a:tr>
            </a:tbl>
          </a:graphicData>
        </a:graphic>
      </p:graphicFrame>
      <p:sp>
        <p:nvSpPr>
          <p:cNvPr id="4" name="Rectangle 5">
            <a:extLst>
              <a:ext uri="{FF2B5EF4-FFF2-40B4-BE49-F238E27FC236}">
                <a16:creationId xmlns:a16="http://schemas.microsoft.com/office/drawing/2014/main" id="{64F5BD98-5566-EB41-BED8-CD2748EB6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4797152"/>
            <a:ext cx="4464496" cy="576064"/>
          </a:xfrm>
          <a:prstGeom prst="rect">
            <a:avLst/>
          </a:prstGeom>
          <a:solidFill>
            <a:schemeClr val="tx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Oak, Mouse and Anopheles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4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A0F1C-4FAA-C04F-9062-19D4362CF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8064896" cy="612068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3CDABE-4577-1A4F-9D18-00436D682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31544"/>
              </p:ext>
            </p:extLst>
          </p:nvPr>
        </p:nvGraphicFramePr>
        <p:xfrm>
          <a:off x="395536" y="260648"/>
          <a:ext cx="4680520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028251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9469462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51894546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349095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85386554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N50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N80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42522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Feb21Hap572A_B5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21677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29826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16832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11781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7158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Feb21Hap572A_C5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16056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22987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11763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9113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Feb21Hap572A_D5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17621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24488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12969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8996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9159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Feb21Hap572A_H4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21759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31735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16834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11507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70985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Feb21HapEB15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19520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28252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15065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10175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2346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Feb21HapEB3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42157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67762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33793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22267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38145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Feb21HapSYR-0037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40942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64674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32786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21778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99428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60402338-4B9B-6C4A-8EED-6931C66C5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776" y="4653136"/>
            <a:ext cx="2016224" cy="509192"/>
          </a:xfrm>
          <a:prstGeom prst="rect">
            <a:avLst/>
          </a:prstGeom>
          <a:solidFill>
            <a:schemeClr val="tx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Hoverfly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4BC10-64CE-2C44-BC4B-04C077E6A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32656"/>
            <a:ext cx="7992888" cy="61926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FDAC78-78C1-6A41-9B2E-359FE8E7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39421"/>
              </p:ext>
            </p:extLst>
          </p:nvPr>
        </p:nvGraphicFramePr>
        <p:xfrm>
          <a:off x="539552" y="260648"/>
          <a:ext cx="4176464" cy="576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00489762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87938484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8322132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9303789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726265657"/>
                    </a:ext>
                  </a:extLst>
                </a:gridCol>
              </a:tblGrid>
              <a:tr h="301339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N50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N80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3998252"/>
                  </a:ext>
                </a:extLst>
              </a:tr>
              <a:tr h="274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gsMetZobel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31244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39727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23703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17346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0491708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AFFC2485-ADA1-4240-B1AD-DFAF11476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824" y="4437112"/>
            <a:ext cx="2664296" cy="531440"/>
          </a:xfrm>
          <a:prstGeom prst="rect">
            <a:avLst/>
          </a:prstGeom>
          <a:solidFill>
            <a:schemeClr val="tx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Marine Yeast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04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D1435-65E6-D642-8791-6E0998DDB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6F6760D0-BE88-EA42-813A-52D50D25C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817" y="404664"/>
            <a:ext cx="3600400" cy="50405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PCR Duplications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4BC054-7D94-B94D-8825-EEF82E8F4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13914"/>
              </p:ext>
            </p:extLst>
          </p:nvPr>
        </p:nvGraphicFramePr>
        <p:xfrm>
          <a:off x="863587" y="1268760"/>
          <a:ext cx="7740861" cy="5040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6905">
                  <a:extLst>
                    <a:ext uri="{9D8B030D-6E8A-4147-A177-3AD203B41FA5}">
                      <a16:colId xmlns:a16="http://schemas.microsoft.com/office/drawing/2014/main" val="2179725191"/>
                    </a:ext>
                  </a:extLst>
                </a:gridCol>
                <a:gridCol w="1810935">
                  <a:extLst>
                    <a:ext uri="{9D8B030D-6E8A-4147-A177-3AD203B41FA5}">
                      <a16:colId xmlns:a16="http://schemas.microsoft.com/office/drawing/2014/main" val="2830853748"/>
                    </a:ext>
                  </a:extLst>
                </a:gridCol>
                <a:gridCol w="2029060">
                  <a:extLst>
                    <a:ext uri="{9D8B030D-6E8A-4147-A177-3AD203B41FA5}">
                      <a16:colId xmlns:a16="http://schemas.microsoft.com/office/drawing/2014/main" val="4010582254"/>
                    </a:ext>
                  </a:extLst>
                </a:gridCol>
                <a:gridCol w="1323961">
                  <a:extLst>
                    <a:ext uri="{9D8B030D-6E8A-4147-A177-3AD203B41FA5}">
                      <a16:colId xmlns:a16="http://schemas.microsoft.com/office/drawing/2014/main" val="4180993790"/>
                    </a:ext>
                  </a:extLst>
                </a:gridCol>
              </a:tblGrid>
              <a:tr h="42004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Paired Reads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Duplicated Pairs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 (%)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6764999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479100881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357589804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74.6376845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1258848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349001678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156122357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44.7339846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4460170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Anopheles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111520076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24627790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22.0837278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9514584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Feb21Hap572A_B5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70590126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26263423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37.2055194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0890237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Feb21Hap572A_C5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70794382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24961263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35.258819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1085278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Feb21Hap572A_D5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59616600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18804196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31.5418793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433919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Feb21Hap572A_H4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61797720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19435780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31.4506425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0781192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Feb21HapEB15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63206646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22379926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35.4075519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0855625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Feb21HapEB3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58974132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18035434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30.5819406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55655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Feb21HapSYR-0037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50559306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16862322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33.3515693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0330400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gsMetZobel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4249272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503894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11.8583607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79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57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94184A-5A5A-F64F-8DB4-0B3AC884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12929"/>
              </p:ext>
            </p:extLst>
          </p:nvPr>
        </p:nvGraphicFramePr>
        <p:xfrm>
          <a:off x="539750" y="1412776"/>
          <a:ext cx="8208714" cy="446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8074">
                  <a:extLst>
                    <a:ext uri="{9D8B030D-6E8A-4147-A177-3AD203B41FA5}">
                      <a16:colId xmlns:a16="http://schemas.microsoft.com/office/drawing/2014/main" val="172830190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37651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153903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50076212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657309130"/>
                    </a:ext>
                  </a:extLst>
                </a:gridCol>
              </a:tblGrid>
              <a:tr h="49605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N_scaffolds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N90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Max_scaffolds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8102607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idEpiBalt1-purged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5.09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16.8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236843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Feb21Hap572A_B5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20.2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4.06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280305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Feb21Hap572A_C5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2.98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9292695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Feb21Hap572A_D5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2.04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20.4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2850695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Feb21Hap572A_H4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138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16.1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080817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Feb21HapEB15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3.75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34.8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536300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Feb21HapEB3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4.43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56.9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7869111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Feb21HapSYR-0037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5.23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56.9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8557005"/>
                  </a:ext>
                </a:extLst>
              </a:tr>
            </a:tbl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6460F990-2CA5-294A-B036-68077E87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404664"/>
            <a:ext cx="5328592" cy="50405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Hoverfly – Genome Scaffolding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2"/>
          <p:cNvGrpSpPr>
            <a:grpSpLocks/>
          </p:cNvGrpSpPr>
          <p:nvPr/>
        </p:nvGrpSpPr>
        <p:grpSpPr bwMode="auto">
          <a:xfrm>
            <a:off x="548683" y="3988613"/>
            <a:ext cx="1503037" cy="1498754"/>
            <a:chOff x="333375" y="3571875"/>
            <a:chExt cx="1917700" cy="1704975"/>
          </a:xfrm>
        </p:grpSpPr>
        <p:pic>
          <p:nvPicPr>
            <p:cNvPr id="3" name="Picture 335" descr="links-network-graph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75" y="3852863"/>
              <a:ext cx="1917700" cy="142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Down Arrow 373"/>
            <p:cNvSpPr>
              <a:spLocks noChangeArrowheads="1"/>
            </p:cNvSpPr>
            <p:nvPr/>
          </p:nvSpPr>
          <p:spPr bwMode="auto">
            <a:xfrm>
              <a:off x="914400" y="3571875"/>
              <a:ext cx="790575" cy="152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0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3000"/>
                <a:buFont typeface="Monotype Sorts" charset="0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</p:grp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2483768" y="404664"/>
            <a:ext cx="4434573" cy="432048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Strategy of Genome Scaffolding</a:t>
            </a:r>
            <a:endParaRPr lang="en-US" sz="24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Group 348"/>
          <p:cNvGrpSpPr>
            <a:grpSpLocks/>
          </p:cNvGrpSpPr>
          <p:nvPr/>
        </p:nvGrpSpPr>
        <p:grpSpPr bwMode="auto">
          <a:xfrm>
            <a:off x="3534091" y="4107057"/>
            <a:ext cx="1757989" cy="1236294"/>
            <a:chOff x="5257799" y="3109912"/>
            <a:chExt cx="2314575" cy="1709738"/>
          </a:xfrm>
        </p:grpSpPr>
        <p:pic>
          <p:nvPicPr>
            <p:cNvPr id="7" name="Picture 336" descr="links-network-graph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799" y="3109912"/>
              <a:ext cx="2314575" cy="170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Freeform 337"/>
            <p:cNvSpPr>
              <a:spLocks/>
            </p:cNvSpPr>
            <p:nvPr/>
          </p:nvSpPr>
          <p:spPr bwMode="auto">
            <a:xfrm>
              <a:off x="5591175" y="3390900"/>
              <a:ext cx="1905000" cy="1019175"/>
            </a:xfrm>
            <a:custGeom>
              <a:avLst/>
              <a:gdLst>
                <a:gd name="T0" fmla="*/ 2147483647 w 463699"/>
                <a:gd name="T1" fmla="*/ 421638920 h 365720"/>
                <a:gd name="T2" fmla="*/ 2147483647 w 463699"/>
                <a:gd name="T3" fmla="*/ 421638920 h 365720"/>
                <a:gd name="T4" fmla="*/ 2147483647 w 463699"/>
                <a:gd name="T5" fmla="*/ 2147483647 h 365720"/>
                <a:gd name="T6" fmla="*/ 2147483647 w 463699"/>
                <a:gd name="T7" fmla="*/ 2147483647 h 365720"/>
                <a:gd name="T8" fmla="*/ 2147483647 w 463699"/>
                <a:gd name="T9" fmla="*/ 2147483647 h 365720"/>
                <a:gd name="T10" fmla="*/ 2147483647 w 463699"/>
                <a:gd name="T11" fmla="*/ 2147483647 h 365720"/>
                <a:gd name="T12" fmla="*/ 2147483647 w 463699"/>
                <a:gd name="T13" fmla="*/ 2147483647 h 365720"/>
                <a:gd name="T14" fmla="*/ 2147483647 w 463699"/>
                <a:gd name="T15" fmla="*/ 2147483647 h 365720"/>
                <a:gd name="T16" fmla="*/ 2147483647 w 463699"/>
                <a:gd name="T17" fmla="*/ 2147483647 h 365720"/>
                <a:gd name="T18" fmla="*/ 2147483647 w 463699"/>
                <a:gd name="T19" fmla="*/ 2147483647 h 365720"/>
                <a:gd name="T20" fmla="*/ 2147483647 w 463699"/>
                <a:gd name="T21" fmla="*/ 2147483647 h 365720"/>
                <a:gd name="T22" fmla="*/ 2147483647 w 463699"/>
                <a:gd name="T23" fmla="*/ 2147483647 h 365720"/>
                <a:gd name="T24" fmla="*/ 2147483647 w 463699"/>
                <a:gd name="T25" fmla="*/ 2147483647 h 365720"/>
                <a:gd name="T26" fmla="*/ 0 w 463699"/>
                <a:gd name="T27" fmla="*/ 2147483647 h 365720"/>
                <a:gd name="T28" fmla="*/ 2147483647 w 463699"/>
                <a:gd name="T29" fmla="*/ 421638920 h 3657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3699"/>
                <a:gd name="T46" fmla="*/ 0 h 365720"/>
                <a:gd name="T47" fmla="*/ 463699 w 463699"/>
                <a:gd name="T48" fmla="*/ 365720 h 3657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3699" h="365720">
                  <a:moveTo>
                    <a:pt x="19050" y="1922"/>
                  </a:moveTo>
                  <a:lnTo>
                    <a:pt x="19050" y="1922"/>
                  </a:lnTo>
                  <a:cubicBezTo>
                    <a:pt x="111125" y="8272"/>
                    <a:pt x="205396" y="0"/>
                    <a:pt x="295275" y="20972"/>
                  </a:cubicBezTo>
                  <a:cubicBezTo>
                    <a:pt x="311041" y="24651"/>
                    <a:pt x="296108" y="54939"/>
                    <a:pt x="304800" y="68597"/>
                  </a:cubicBezTo>
                  <a:cubicBezTo>
                    <a:pt x="319264" y="91326"/>
                    <a:pt x="347006" y="103331"/>
                    <a:pt x="361950" y="125747"/>
                  </a:cubicBezTo>
                  <a:lnTo>
                    <a:pt x="381000" y="154322"/>
                  </a:lnTo>
                  <a:cubicBezTo>
                    <a:pt x="384175" y="186072"/>
                    <a:pt x="381759" y="218891"/>
                    <a:pt x="390525" y="249572"/>
                  </a:cubicBezTo>
                  <a:cubicBezTo>
                    <a:pt x="394886" y="264836"/>
                    <a:pt x="411224" y="273889"/>
                    <a:pt x="419100" y="287672"/>
                  </a:cubicBezTo>
                  <a:cubicBezTo>
                    <a:pt x="463699" y="365720"/>
                    <a:pt x="342435" y="310860"/>
                    <a:pt x="276225" y="306722"/>
                  </a:cubicBezTo>
                  <a:cubicBezTo>
                    <a:pt x="234868" y="299829"/>
                    <a:pt x="211388" y="296547"/>
                    <a:pt x="171450" y="287672"/>
                  </a:cubicBezTo>
                  <a:cubicBezTo>
                    <a:pt x="158671" y="284832"/>
                    <a:pt x="146050" y="281322"/>
                    <a:pt x="133350" y="278147"/>
                  </a:cubicBezTo>
                  <a:cubicBezTo>
                    <a:pt x="51458" y="223552"/>
                    <a:pt x="155070" y="289007"/>
                    <a:pt x="76200" y="249572"/>
                  </a:cubicBezTo>
                  <a:cubicBezTo>
                    <a:pt x="65961" y="244452"/>
                    <a:pt x="57150" y="236872"/>
                    <a:pt x="47625" y="230522"/>
                  </a:cubicBezTo>
                  <a:cubicBezTo>
                    <a:pt x="3956" y="165018"/>
                    <a:pt x="16765" y="195092"/>
                    <a:pt x="0" y="144797"/>
                  </a:cubicBezTo>
                  <a:cubicBezTo>
                    <a:pt x="9751" y="8280"/>
                    <a:pt x="15875" y="25735"/>
                    <a:pt x="19050" y="19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Rounded Rectangle 338"/>
            <p:cNvSpPr>
              <a:spLocks noChangeArrowheads="1"/>
            </p:cNvSpPr>
            <p:nvPr/>
          </p:nvSpPr>
          <p:spPr bwMode="auto">
            <a:xfrm>
              <a:off x="6391275" y="3314700"/>
              <a:ext cx="704850" cy="34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0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3000"/>
                <a:buFont typeface="Monotype Sorts" charset="0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  <p:sp>
          <p:nvSpPr>
            <p:cNvPr id="10" name="Rounded Rectangle 339"/>
            <p:cNvSpPr>
              <a:spLocks noChangeArrowheads="1"/>
            </p:cNvSpPr>
            <p:nvPr/>
          </p:nvSpPr>
          <p:spPr bwMode="auto">
            <a:xfrm>
              <a:off x="5629274" y="3924300"/>
              <a:ext cx="1495425" cy="34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0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3000"/>
                <a:buFont typeface="Monotype Sorts" charset="0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  <p:sp>
          <p:nvSpPr>
            <p:cNvPr id="11" name="Freeform 340"/>
            <p:cNvSpPr>
              <a:spLocks/>
            </p:cNvSpPr>
            <p:nvPr/>
          </p:nvSpPr>
          <p:spPr bwMode="auto">
            <a:xfrm>
              <a:off x="5675702" y="3924300"/>
              <a:ext cx="1744273" cy="691944"/>
            </a:xfrm>
            <a:custGeom>
              <a:avLst/>
              <a:gdLst>
                <a:gd name="T0" fmla="*/ 134548 w 1744273"/>
                <a:gd name="T1" fmla="*/ 76200 h 691944"/>
                <a:gd name="T2" fmla="*/ 134548 w 1744273"/>
                <a:gd name="T3" fmla="*/ 76200 h 691944"/>
                <a:gd name="T4" fmla="*/ 182173 w 1744273"/>
                <a:gd name="T5" fmla="*/ 247650 h 691944"/>
                <a:gd name="T6" fmla="*/ 248848 w 1744273"/>
                <a:gd name="T7" fmla="*/ 342900 h 691944"/>
                <a:gd name="T8" fmla="*/ 315523 w 1744273"/>
                <a:gd name="T9" fmla="*/ 419100 h 691944"/>
                <a:gd name="T10" fmla="*/ 363148 w 1744273"/>
                <a:gd name="T11" fmla="*/ 457200 h 691944"/>
                <a:gd name="T12" fmla="*/ 448873 w 1744273"/>
                <a:gd name="T13" fmla="*/ 523875 h 691944"/>
                <a:gd name="T14" fmla="*/ 515548 w 1744273"/>
                <a:gd name="T15" fmla="*/ 561975 h 691944"/>
                <a:gd name="T16" fmla="*/ 544123 w 1744273"/>
                <a:gd name="T17" fmla="*/ 581025 h 691944"/>
                <a:gd name="T18" fmla="*/ 601273 w 1744273"/>
                <a:gd name="T19" fmla="*/ 590550 h 691944"/>
                <a:gd name="T20" fmla="*/ 629848 w 1744273"/>
                <a:gd name="T21" fmla="*/ 600075 h 691944"/>
                <a:gd name="T22" fmla="*/ 734623 w 1744273"/>
                <a:gd name="T23" fmla="*/ 619125 h 691944"/>
                <a:gd name="T24" fmla="*/ 763198 w 1744273"/>
                <a:gd name="T25" fmla="*/ 628650 h 691944"/>
                <a:gd name="T26" fmla="*/ 820348 w 1744273"/>
                <a:gd name="T27" fmla="*/ 638175 h 691944"/>
                <a:gd name="T28" fmla="*/ 839398 w 1744273"/>
                <a:gd name="T29" fmla="*/ 609600 h 691944"/>
                <a:gd name="T30" fmla="*/ 858448 w 1744273"/>
                <a:gd name="T31" fmla="*/ 552450 h 691944"/>
                <a:gd name="T32" fmla="*/ 1010848 w 1744273"/>
                <a:gd name="T33" fmla="*/ 561975 h 691944"/>
                <a:gd name="T34" fmla="*/ 1067998 w 1744273"/>
                <a:gd name="T35" fmla="*/ 571500 h 691944"/>
                <a:gd name="T36" fmla="*/ 1134673 w 1744273"/>
                <a:gd name="T37" fmla="*/ 552450 h 691944"/>
                <a:gd name="T38" fmla="*/ 1163248 w 1744273"/>
                <a:gd name="T39" fmla="*/ 533400 h 691944"/>
                <a:gd name="T40" fmla="*/ 1258498 w 1744273"/>
                <a:gd name="T41" fmla="*/ 523875 h 691944"/>
                <a:gd name="T42" fmla="*/ 1287073 w 1744273"/>
                <a:gd name="T43" fmla="*/ 504825 h 691944"/>
                <a:gd name="T44" fmla="*/ 1315648 w 1744273"/>
                <a:gd name="T45" fmla="*/ 476250 h 691944"/>
                <a:gd name="T46" fmla="*/ 1353748 w 1744273"/>
                <a:gd name="T47" fmla="*/ 457200 h 691944"/>
                <a:gd name="T48" fmla="*/ 1420423 w 1744273"/>
                <a:gd name="T49" fmla="*/ 438150 h 691944"/>
                <a:gd name="T50" fmla="*/ 1572823 w 1744273"/>
                <a:gd name="T51" fmla="*/ 447675 h 691944"/>
                <a:gd name="T52" fmla="*/ 1744273 w 1744273"/>
                <a:gd name="T53" fmla="*/ 447675 h 691944"/>
                <a:gd name="T54" fmla="*/ 1610923 w 1744273"/>
                <a:gd name="T55" fmla="*/ 419100 h 691944"/>
                <a:gd name="T56" fmla="*/ 1487098 w 1744273"/>
                <a:gd name="T57" fmla="*/ 400050 h 691944"/>
                <a:gd name="T58" fmla="*/ 1458523 w 1744273"/>
                <a:gd name="T59" fmla="*/ 390525 h 691944"/>
                <a:gd name="T60" fmla="*/ 1420423 w 1744273"/>
                <a:gd name="T61" fmla="*/ 333375 h 691944"/>
                <a:gd name="T62" fmla="*/ 1401373 w 1744273"/>
                <a:gd name="T63" fmla="*/ 304800 h 691944"/>
                <a:gd name="T64" fmla="*/ 1372798 w 1744273"/>
                <a:gd name="T65" fmla="*/ 266700 h 691944"/>
                <a:gd name="T66" fmla="*/ 1296598 w 1744273"/>
                <a:gd name="T67" fmla="*/ 247650 h 691944"/>
                <a:gd name="T68" fmla="*/ 1229923 w 1744273"/>
                <a:gd name="T69" fmla="*/ 209550 h 691944"/>
                <a:gd name="T70" fmla="*/ 1115623 w 1744273"/>
                <a:gd name="T71" fmla="*/ 161925 h 691944"/>
                <a:gd name="T72" fmla="*/ 972748 w 1744273"/>
                <a:gd name="T73" fmla="*/ 133350 h 691944"/>
                <a:gd name="T74" fmla="*/ 858448 w 1744273"/>
                <a:gd name="T75" fmla="*/ 104775 h 691944"/>
                <a:gd name="T76" fmla="*/ 829873 w 1744273"/>
                <a:gd name="T77" fmla="*/ 95250 h 691944"/>
                <a:gd name="T78" fmla="*/ 744148 w 1744273"/>
                <a:gd name="T79" fmla="*/ 85725 h 691944"/>
                <a:gd name="T80" fmla="*/ 582223 w 1744273"/>
                <a:gd name="T81" fmla="*/ 57150 h 691944"/>
                <a:gd name="T82" fmla="*/ 486973 w 1744273"/>
                <a:gd name="T83" fmla="*/ 38100 h 691944"/>
                <a:gd name="T84" fmla="*/ 401248 w 1744273"/>
                <a:gd name="T85" fmla="*/ 28575 h 691944"/>
                <a:gd name="T86" fmla="*/ 277423 w 1744273"/>
                <a:gd name="T87" fmla="*/ 0 h 691944"/>
                <a:gd name="T88" fmla="*/ 96448 w 1744273"/>
                <a:gd name="T89" fmla="*/ 9525 h 691944"/>
                <a:gd name="T90" fmla="*/ 67873 w 1744273"/>
                <a:gd name="T91" fmla="*/ 19050 h 691944"/>
                <a:gd name="T92" fmla="*/ 39298 w 1744273"/>
                <a:gd name="T93" fmla="*/ 38100 h 691944"/>
                <a:gd name="T94" fmla="*/ 29773 w 1744273"/>
                <a:gd name="T95" fmla="*/ 180975 h 691944"/>
                <a:gd name="T96" fmla="*/ 58348 w 1744273"/>
                <a:gd name="T97" fmla="*/ 190500 h 691944"/>
                <a:gd name="T98" fmla="*/ 172648 w 1744273"/>
                <a:gd name="T99" fmla="*/ 352425 h 691944"/>
                <a:gd name="T100" fmla="*/ 182173 w 1744273"/>
                <a:gd name="T101" fmla="*/ 419100 h 691944"/>
                <a:gd name="T102" fmla="*/ 201223 w 1744273"/>
                <a:gd name="T103" fmla="*/ 495300 h 691944"/>
                <a:gd name="T104" fmla="*/ 210748 w 1744273"/>
                <a:gd name="T105" fmla="*/ 590550 h 691944"/>
                <a:gd name="T106" fmla="*/ 248848 w 1744273"/>
                <a:gd name="T107" fmla="*/ 628650 h 691944"/>
                <a:gd name="T108" fmla="*/ 305998 w 1744273"/>
                <a:gd name="T109" fmla="*/ 657225 h 691944"/>
                <a:gd name="T110" fmla="*/ 486973 w 1744273"/>
                <a:gd name="T111" fmla="*/ 619125 h 691944"/>
                <a:gd name="T112" fmla="*/ 496498 w 1744273"/>
                <a:gd name="T113" fmla="*/ 590550 h 691944"/>
                <a:gd name="T114" fmla="*/ 486973 w 1744273"/>
                <a:gd name="T115" fmla="*/ 533400 h 691944"/>
                <a:gd name="T116" fmla="*/ 515548 w 1744273"/>
                <a:gd name="T117" fmla="*/ 561975 h 691944"/>
                <a:gd name="T118" fmla="*/ 686998 w 1744273"/>
                <a:gd name="T119" fmla="*/ 314325 h 69194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744273"/>
                <a:gd name="T181" fmla="*/ 0 h 691944"/>
                <a:gd name="T182" fmla="*/ 1744273 w 1744273"/>
                <a:gd name="T183" fmla="*/ 691944 h 69194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744273" h="691944">
                  <a:moveTo>
                    <a:pt x="134548" y="76200"/>
                  </a:moveTo>
                  <a:lnTo>
                    <a:pt x="134548" y="76200"/>
                  </a:lnTo>
                  <a:cubicBezTo>
                    <a:pt x="150423" y="133350"/>
                    <a:pt x="161347" y="192113"/>
                    <a:pt x="182173" y="247650"/>
                  </a:cubicBezTo>
                  <a:cubicBezTo>
                    <a:pt x="189573" y="267384"/>
                    <a:pt x="233928" y="321586"/>
                    <a:pt x="248848" y="342900"/>
                  </a:cubicBezTo>
                  <a:cubicBezTo>
                    <a:pt x="297465" y="412353"/>
                    <a:pt x="265814" y="385961"/>
                    <a:pt x="315523" y="419100"/>
                  </a:cubicBezTo>
                  <a:cubicBezTo>
                    <a:pt x="358128" y="483007"/>
                    <a:pt x="307939" y="420394"/>
                    <a:pt x="363148" y="457200"/>
                  </a:cubicBezTo>
                  <a:cubicBezTo>
                    <a:pt x="393269" y="477280"/>
                    <a:pt x="418752" y="503795"/>
                    <a:pt x="448873" y="523875"/>
                  </a:cubicBezTo>
                  <a:cubicBezTo>
                    <a:pt x="518491" y="570287"/>
                    <a:pt x="430955" y="513636"/>
                    <a:pt x="515548" y="561975"/>
                  </a:cubicBezTo>
                  <a:cubicBezTo>
                    <a:pt x="525487" y="567655"/>
                    <a:pt x="533263" y="577405"/>
                    <a:pt x="544123" y="581025"/>
                  </a:cubicBezTo>
                  <a:cubicBezTo>
                    <a:pt x="562445" y="587132"/>
                    <a:pt x="582420" y="586360"/>
                    <a:pt x="601273" y="590550"/>
                  </a:cubicBezTo>
                  <a:cubicBezTo>
                    <a:pt x="611074" y="592728"/>
                    <a:pt x="620108" y="597640"/>
                    <a:pt x="629848" y="600075"/>
                  </a:cubicBezTo>
                  <a:cubicBezTo>
                    <a:pt x="699185" y="617409"/>
                    <a:pt x="658194" y="602141"/>
                    <a:pt x="734623" y="619125"/>
                  </a:cubicBezTo>
                  <a:cubicBezTo>
                    <a:pt x="744424" y="621303"/>
                    <a:pt x="753397" y="626472"/>
                    <a:pt x="763198" y="628650"/>
                  </a:cubicBezTo>
                  <a:cubicBezTo>
                    <a:pt x="782051" y="632840"/>
                    <a:pt x="801298" y="635000"/>
                    <a:pt x="820348" y="638175"/>
                  </a:cubicBezTo>
                  <a:cubicBezTo>
                    <a:pt x="826698" y="628650"/>
                    <a:pt x="834749" y="620061"/>
                    <a:pt x="839398" y="609600"/>
                  </a:cubicBezTo>
                  <a:cubicBezTo>
                    <a:pt x="847553" y="591250"/>
                    <a:pt x="858448" y="552450"/>
                    <a:pt x="858448" y="552450"/>
                  </a:cubicBezTo>
                  <a:cubicBezTo>
                    <a:pt x="909248" y="555625"/>
                    <a:pt x="960158" y="557367"/>
                    <a:pt x="1010848" y="561975"/>
                  </a:cubicBezTo>
                  <a:cubicBezTo>
                    <a:pt x="1030081" y="563723"/>
                    <a:pt x="1048685" y="571500"/>
                    <a:pt x="1067998" y="571500"/>
                  </a:cubicBezTo>
                  <a:cubicBezTo>
                    <a:pt x="1074102" y="571500"/>
                    <a:pt x="1125690" y="556942"/>
                    <a:pt x="1134673" y="552450"/>
                  </a:cubicBezTo>
                  <a:cubicBezTo>
                    <a:pt x="1144912" y="547330"/>
                    <a:pt x="1152094" y="535974"/>
                    <a:pt x="1163248" y="533400"/>
                  </a:cubicBezTo>
                  <a:cubicBezTo>
                    <a:pt x="1194339" y="526225"/>
                    <a:pt x="1226748" y="527050"/>
                    <a:pt x="1258498" y="523875"/>
                  </a:cubicBezTo>
                  <a:cubicBezTo>
                    <a:pt x="1268023" y="517525"/>
                    <a:pt x="1278279" y="512154"/>
                    <a:pt x="1287073" y="504825"/>
                  </a:cubicBezTo>
                  <a:cubicBezTo>
                    <a:pt x="1297421" y="496201"/>
                    <a:pt x="1304687" y="484080"/>
                    <a:pt x="1315648" y="476250"/>
                  </a:cubicBezTo>
                  <a:cubicBezTo>
                    <a:pt x="1327202" y="467997"/>
                    <a:pt x="1340697" y="462793"/>
                    <a:pt x="1353748" y="457200"/>
                  </a:cubicBezTo>
                  <a:cubicBezTo>
                    <a:pt x="1372879" y="449001"/>
                    <a:pt x="1401089" y="442983"/>
                    <a:pt x="1420423" y="438150"/>
                  </a:cubicBezTo>
                  <a:lnTo>
                    <a:pt x="1572823" y="447675"/>
                  </a:lnTo>
                  <a:cubicBezTo>
                    <a:pt x="1713046" y="457691"/>
                    <a:pt x="1646038" y="464047"/>
                    <a:pt x="1744273" y="447675"/>
                  </a:cubicBezTo>
                  <a:cubicBezTo>
                    <a:pt x="1676243" y="413660"/>
                    <a:pt x="1723427" y="431600"/>
                    <a:pt x="1610923" y="419100"/>
                  </a:cubicBezTo>
                  <a:cubicBezTo>
                    <a:pt x="1569281" y="414473"/>
                    <a:pt x="1527807" y="410227"/>
                    <a:pt x="1487098" y="400050"/>
                  </a:cubicBezTo>
                  <a:cubicBezTo>
                    <a:pt x="1477358" y="397615"/>
                    <a:pt x="1468048" y="393700"/>
                    <a:pt x="1458523" y="390525"/>
                  </a:cubicBezTo>
                  <a:lnTo>
                    <a:pt x="1420423" y="333375"/>
                  </a:lnTo>
                  <a:cubicBezTo>
                    <a:pt x="1414073" y="323850"/>
                    <a:pt x="1408242" y="313958"/>
                    <a:pt x="1401373" y="304800"/>
                  </a:cubicBezTo>
                  <a:cubicBezTo>
                    <a:pt x="1391848" y="292100"/>
                    <a:pt x="1386735" y="274302"/>
                    <a:pt x="1372798" y="266700"/>
                  </a:cubicBezTo>
                  <a:cubicBezTo>
                    <a:pt x="1349813" y="254163"/>
                    <a:pt x="1296598" y="247650"/>
                    <a:pt x="1296598" y="247650"/>
                  </a:cubicBezTo>
                  <a:cubicBezTo>
                    <a:pt x="1266837" y="227810"/>
                    <a:pt x="1265079" y="224931"/>
                    <a:pt x="1229923" y="209550"/>
                  </a:cubicBezTo>
                  <a:cubicBezTo>
                    <a:pt x="1192109" y="193006"/>
                    <a:pt x="1156336" y="168711"/>
                    <a:pt x="1115623" y="161925"/>
                  </a:cubicBezTo>
                  <a:cubicBezTo>
                    <a:pt x="1044932" y="150143"/>
                    <a:pt x="1054086" y="152716"/>
                    <a:pt x="972748" y="133350"/>
                  </a:cubicBezTo>
                  <a:cubicBezTo>
                    <a:pt x="934543" y="124254"/>
                    <a:pt x="895705" y="117194"/>
                    <a:pt x="858448" y="104775"/>
                  </a:cubicBezTo>
                  <a:cubicBezTo>
                    <a:pt x="848923" y="101600"/>
                    <a:pt x="839777" y="96901"/>
                    <a:pt x="829873" y="95250"/>
                  </a:cubicBezTo>
                  <a:cubicBezTo>
                    <a:pt x="801513" y="90523"/>
                    <a:pt x="772565" y="90097"/>
                    <a:pt x="744148" y="85725"/>
                  </a:cubicBezTo>
                  <a:cubicBezTo>
                    <a:pt x="689976" y="77391"/>
                    <a:pt x="635968" y="67899"/>
                    <a:pt x="582223" y="57150"/>
                  </a:cubicBezTo>
                  <a:cubicBezTo>
                    <a:pt x="550473" y="50800"/>
                    <a:pt x="519154" y="41676"/>
                    <a:pt x="486973" y="38100"/>
                  </a:cubicBezTo>
                  <a:lnTo>
                    <a:pt x="401248" y="28575"/>
                  </a:lnTo>
                  <a:cubicBezTo>
                    <a:pt x="322799" y="2425"/>
                    <a:pt x="363977" y="12365"/>
                    <a:pt x="277423" y="0"/>
                  </a:cubicBezTo>
                  <a:cubicBezTo>
                    <a:pt x="217098" y="3175"/>
                    <a:pt x="156608" y="4056"/>
                    <a:pt x="96448" y="9525"/>
                  </a:cubicBezTo>
                  <a:cubicBezTo>
                    <a:pt x="86449" y="10434"/>
                    <a:pt x="76853" y="14560"/>
                    <a:pt x="67873" y="19050"/>
                  </a:cubicBezTo>
                  <a:cubicBezTo>
                    <a:pt x="57634" y="24170"/>
                    <a:pt x="48823" y="31750"/>
                    <a:pt x="39298" y="38100"/>
                  </a:cubicBezTo>
                  <a:cubicBezTo>
                    <a:pt x="4819" y="89819"/>
                    <a:pt x="0" y="84213"/>
                    <a:pt x="29773" y="180975"/>
                  </a:cubicBezTo>
                  <a:cubicBezTo>
                    <a:pt x="32726" y="190571"/>
                    <a:pt x="48823" y="187325"/>
                    <a:pt x="58348" y="190500"/>
                  </a:cubicBezTo>
                  <a:cubicBezTo>
                    <a:pt x="93275" y="295281"/>
                    <a:pt x="19296" y="84060"/>
                    <a:pt x="172648" y="352425"/>
                  </a:cubicBezTo>
                  <a:cubicBezTo>
                    <a:pt x="183787" y="371918"/>
                    <a:pt x="178482" y="396955"/>
                    <a:pt x="182173" y="419100"/>
                  </a:cubicBezTo>
                  <a:cubicBezTo>
                    <a:pt x="189836" y="465076"/>
                    <a:pt x="188955" y="458495"/>
                    <a:pt x="201223" y="495300"/>
                  </a:cubicBezTo>
                  <a:cubicBezTo>
                    <a:pt x="204398" y="527050"/>
                    <a:pt x="200016" y="560501"/>
                    <a:pt x="210748" y="590550"/>
                  </a:cubicBezTo>
                  <a:cubicBezTo>
                    <a:pt x="216789" y="607464"/>
                    <a:pt x="235211" y="616961"/>
                    <a:pt x="248848" y="628650"/>
                  </a:cubicBezTo>
                  <a:cubicBezTo>
                    <a:pt x="272348" y="648793"/>
                    <a:pt x="278341" y="648006"/>
                    <a:pt x="305998" y="657225"/>
                  </a:cubicBezTo>
                  <a:cubicBezTo>
                    <a:pt x="419689" y="650537"/>
                    <a:pt x="450563" y="691944"/>
                    <a:pt x="486973" y="619125"/>
                  </a:cubicBezTo>
                  <a:cubicBezTo>
                    <a:pt x="491463" y="610145"/>
                    <a:pt x="493323" y="600075"/>
                    <a:pt x="496498" y="590550"/>
                  </a:cubicBezTo>
                  <a:lnTo>
                    <a:pt x="486973" y="533400"/>
                  </a:lnTo>
                  <a:lnTo>
                    <a:pt x="515548" y="561975"/>
                  </a:lnTo>
                  <a:lnTo>
                    <a:pt x="686998" y="314325"/>
                  </a:lnTo>
                </a:path>
              </a:pathLst>
            </a:custGeom>
            <a:solidFill>
              <a:srgbClr val="FFFFFF"/>
            </a:solidFill>
            <a:ln w="127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Rounded Rectangle 341"/>
            <p:cNvSpPr>
              <a:spLocks noChangeArrowheads="1"/>
            </p:cNvSpPr>
            <p:nvPr/>
          </p:nvSpPr>
          <p:spPr bwMode="auto">
            <a:xfrm>
              <a:off x="5915025" y="4010025"/>
              <a:ext cx="790575" cy="5048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0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3000"/>
                <a:buFont typeface="Monotype Sorts" charset="0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  <p:pic>
          <p:nvPicPr>
            <p:cNvPr id="13" name="Picture 342" descr="links-network-graph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70" b="77451"/>
            <a:stretch>
              <a:fillRect/>
            </a:stretch>
          </p:blipFill>
          <p:spPr bwMode="auto">
            <a:xfrm>
              <a:off x="6562725" y="3500438"/>
              <a:ext cx="427751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43" descr="links-network-graph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70" b="77451"/>
            <a:stretch>
              <a:fillRect/>
            </a:stretch>
          </p:blipFill>
          <p:spPr bwMode="auto">
            <a:xfrm>
              <a:off x="5457826" y="3509963"/>
              <a:ext cx="345293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44" descr="links-network-graph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70" b="77451"/>
            <a:stretch>
              <a:fillRect/>
            </a:stretch>
          </p:blipFill>
          <p:spPr bwMode="auto">
            <a:xfrm>
              <a:off x="6629401" y="4024970"/>
              <a:ext cx="438058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45" descr="links-network-graph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70" b="77451"/>
            <a:stretch>
              <a:fillRect/>
            </a:stretch>
          </p:blipFill>
          <p:spPr bwMode="auto">
            <a:xfrm>
              <a:off x="5924550" y="3929062"/>
              <a:ext cx="396829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46" descr="links-network-graph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70" b="77451"/>
            <a:stretch>
              <a:fillRect/>
            </a:stretch>
          </p:blipFill>
          <p:spPr bwMode="auto">
            <a:xfrm>
              <a:off x="6019800" y="3509962"/>
              <a:ext cx="371475" cy="34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ight Arrow 347"/>
          <p:cNvSpPr>
            <a:spLocks noChangeArrowheads="1"/>
          </p:cNvSpPr>
          <p:nvPr/>
        </p:nvSpPr>
        <p:spPr bwMode="auto">
          <a:xfrm>
            <a:off x="2655097" y="4787019"/>
            <a:ext cx="341357" cy="32673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66"/>
          </a:solidFill>
          <a:ln w="12700" algn="ctr">
            <a:solidFill>
              <a:srgbClr val="FF33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0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3000"/>
              <a:buFont typeface="Monotype Sorts" charset="0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itchFamily="18" charset="0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770346" y="4140594"/>
            <a:ext cx="1847376" cy="4400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GB" altLang="en-US" sz="1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MS Mincho" pitchFamily="49" charset="-128"/>
              </a:rPr>
              <a:t>Contigs</a:t>
            </a:r>
            <a:r>
              <a:rPr lang="en-GB" altLang="en-US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MS Mincho" pitchFamily="49" charset="-128"/>
              </a:rPr>
              <a:t> connected by shared barcodes</a:t>
            </a:r>
          </a:p>
        </p:txBody>
      </p:sp>
      <p:sp>
        <p:nvSpPr>
          <p:cNvPr id="20" name="Right Arrow 361"/>
          <p:cNvSpPr>
            <a:spLocks noChangeArrowheads="1"/>
          </p:cNvSpPr>
          <p:nvPr/>
        </p:nvSpPr>
        <p:spPr bwMode="auto">
          <a:xfrm>
            <a:off x="5937250" y="4818484"/>
            <a:ext cx="333375" cy="266700"/>
          </a:xfrm>
          <a:prstGeom prst="rightArrow">
            <a:avLst>
              <a:gd name="adj1" fmla="val 67648"/>
              <a:gd name="adj2" fmla="val 50035"/>
            </a:avLst>
          </a:prstGeom>
          <a:solidFill>
            <a:srgbClr val="00FF66"/>
          </a:solidFill>
          <a:ln w="12700" algn="ctr">
            <a:solidFill>
              <a:srgbClr val="FF33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0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3000"/>
              <a:buFont typeface="Monotype Sorts" charset="0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itchFamily="18" charset="0"/>
            </a:endParaRPr>
          </a:p>
        </p:txBody>
      </p:sp>
      <p:grpSp>
        <p:nvGrpSpPr>
          <p:cNvPr id="21" name="Group 216"/>
          <p:cNvGrpSpPr>
            <a:grpSpLocks/>
          </p:cNvGrpSpPr>
          <p:nvPr/>
        </p:nvGrpSpPr>
        <p:grpSpPr bwMode="auto">
          <a:xfrm>
            <a:off x="4933950" y="5792784"/>
            <a:ext cx="2638425" cy="646331"/>
            <a:chOff x="3438525" y="5782581"/>
            <a:chExt cx="2638425" cy="647530"/>
          </a:xfrm>
        </p:grpSpPr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3438525" y="5782581"/>
              <a:ext cx="1891846" cy="6475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GB" b="1" i="1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Contig</a:t>
              </a:r>
              <a:r>
                <a:rPr lang="en-GB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Order &amp; Orientation</a:t>
              </a:r>
            </a:p>
          </p:txBody>
        </p:sp>
        <p:sp>
          <p:nvSpPr>
            <p:cNvPr id="23" name="Left Arrow 371"/>
            <p:cNvSpPr>
              <a:spLocks noChangeArrowheads="1"/>
            </p:cNvSpPr>
            <p:nvPr/>
          </p:nvSpPr>
          <p:spPr bwMode="auto">
            <a:xfrm>
              <a:off x="5715000" y="5876925"/>
              <a:ext cx="361950" cy="40005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33FF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0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3000"/>
                <a:buFont typeface="Monotype Sorts" charset="0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</p:grpSp>
      <p:grpSp>
        <p:nvGrpSpPr>
          <p:cNvPr id="24" name="Group 217"/>
          <p:cNvGrpSpPr>
            <a:grpSpLocks/>
          </p:cNvGrpSpPr>
          <p:nvPr/>
        </p:nvGrpSpPr>
        <p:grpSpPr bwMode="auto">
          <a:xfrm>
            <a:off x="1925638" y="5800722"/>
            <a:ext cx="2457450" cy="646331"/>
            <a:chOff x="609600" y="5792106"/>
            <a:chExt cx="2457450" cy="647529"/>
          </a:xfrm>
        </p:grpSpPr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609600" y="5792106"/>
              <a:ext cx="1891846" cy="6475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GB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Assembly Scaffolds</a:t>
              </a:r>
            </a:p>
          </p:txBody>
        </p:sp>
        <p:sp>
          <p:nvSpPr>
            <p:cNvPr id="26" name="Left Arrow 372"/>
            <p:cNvSpPr>
              <a:spLocks noChangeArrowheads="1"/>
            </p:cNvSpPr>
            <p:nvPr/>
          </p:nvSpPr>
          <p:spPr bwMode="auto">
            <a:xfrm>
              <a:off x="2743200" y="5895975"/>
              <a:ext cx="323850" cy="457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33FF"/>
            </a:solidFill>
            <a:ln w="12700" algn="ctr">
              <a:solidFill>
                <a:srgbClr val="00FF6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0"/>
                <a:buChar char="n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3000"/>
                <a:buFont typeface="Monotype Sorts" charset="0"/>
                <a:buChar char="n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</p:grpSp>
      <p:grpSp>
        <p:nvGrpSpPr>
          <p:cNvPr id="27" name="Group 2"/>
          <p:cNvGrpSpPr>
            <a:grpSpLocks/>
          </p:cNvGrpSpPr>
          <p:nvPr/>
        </p:nvGrpSpPr>
        <p:grpSpPr bwMode="auto">
          <a:xfrm>
            <a:off x="7181478" y="3789040"/>
            <a:ext cx="1638994" cy="1470026"/>
            <a:chOff x="6507733" y="3796935"/>
            <a:chExt cx="2283514" cy="1470350"/>
          </a:xfrm>
        </p:grpSpPr>
        <p:grpSp>
          <p:nvGrpSpPr>
            <p:cNvPr id="28" name="Group 349"/>
            <p:cNvGrpSpPr>
              <a:grpSpLocks/>
            </p:cNvGrpSpPr>
            <p:nvPr/>
          </p:nvGrpSpPr>
          <p:grpSpPr bwMode="auto">
            <a:xfrm rot="10800000">
              <a:off x="6619360" y="3796935"/>
              <a:ext cx="1533650" cy="970826"/>
              <a:chOff x="5257799" y="3109912"/>
              <a:chExt cx="2314575" cy="1709738"/>
            </a:xfrm>
          </p:grpSpPr>
          <p:pic>
            <p:nvPicPr>
              <p:cNvPr id="53" name="Picture 350" descr="links-network-graph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799" y="3109912"/>
                <a:ext cx="2314575" cy="170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351"/>
              <p:cNvSpPr>
                <a:spLocks/>
              </p:cNvSpPr>
              <p:nvPr/>
            </p:nvSpPr>
            <p:spPr bwMode="auto">
              <a:xfrm>
                <a:off x="5591175" y="3390900"/>
                <a:ext cx="1905000" cy="1019175"/>
              </a:xfrm>
              <a:custGeom>
                <a:avLst/>
                <a:gdLst>
                  <a:gd name="T0" fmla="*/ 2147483647 w 463699"/>
                  <a:gd name="T1" fmla="*/ 421638920 h 365720"/>
                  <a:gd name="T2" fmla="*/ 2147483647 w 463699"/>
                  <a:gd name="T3" fmla="*/ 421638920 h 365720"/>
                  <a:gd name="T4" fmla="*/ 2147483647 w 463699"/>
                  <a:gd name="T5" fmla="*/ 2147483647 h 365720"/>
                  <a:gd name="T6" fmla="*/ 2147483647 w 463699"/>
                  <a:gd name="T7" fmla="*/ 2147483647 h 365720"/>
                  <a:gd name="T8" fmla="*/ 2147483647 w 463699"/>
                  <a:gd name="T9" fmla="*/ 2147483647 h 365720"/>
                  <a:gd name="T10" fmla="*/ 2147483647 w 463699"/>
                  <a:gd name="T11" fmla="*/ 2147483647 h 365720"/>
                  <a:gd name="T12" fmla="*/ 2147483647 w 463699"/>
                  <a:gd name="T13" fmla="*/ 2147483647 h 365720"/>
                  <a:gd name="T14" fmla="*/ 2147483647 w 463699"/>
                  <a:gd name="T15" fmla="*/ 2147483647 h 365720"/>
                  <a:gd name="T16" fmla="*/ 2147483647 w 463699"/>
                  <a:gd name="T17" fmla="*/ 2147483647 h 365720"/>
                  <a:gd name="T18" fmla="*/ 2147483647 w 463699"/>
                  <a:gd name="T19" fmla="*/ 2147483647 h 365720"/>
                  <a:gd name="T20" fmla="*/ 2147483647 w 463699"/>
                  <a:gd name="T21" fmla="*/ 2147483647 h 365720"/>
                  <a:gd name="T22" fmla="*/ 2147483647 w 463699"/>
                  <a:gd name="T23" fmla="*/ 2147483647 h 365720"/>
                  <a:gd name="T24" fmla="*/ 2147483647 w 463699"/>
                  <a:gd name="T25" fmla="*/ 2147483647 h 365720"/>
                  <a:gd name="T26" fmla="*/ 0 w 463699"/>
                  <a:gd name="T27" fmla="*/ 2147483647 h 365720"/>
                  <a:gd name="T28" fmla="*/ 2147483647 w 463699"/>
                  <a:gd name="T29" fmla="*/ 421638920 h 3657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3699"/>
                  <a:gd name="T46" fmla="*/ 0 h 365720"/>
                  <a:gd name="T47" fmla="*/ 463699 w 463699"/>
                  <a:gd name="T48" fmla="*/ 365720 h 36572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3699" h="365720">
                    <a:moveTo>
                      <a:pt x="19050" y="1922"/>
                    </a:moveTo>
                    <a:lnTo>
                      <a:pt x="19050" y="1922"/>
                    </a:lnTo>
                    <a:cubicBezTo>
                      <a:pt x="111125" y="8272"/>
                      <a:pt x="205396" y="0"/>
                      <a:pt x="295275" y="20972"/>
                    </a:cubicBezTo>
                    <a:cubicBezTo>
                      <a:pt x="311041" y="24651"/>
                      <a:pt x="296108" y="54939"/>
                      <a:pt x="304800" y="68597"/>
                    </a:cubicBezTo>
                    <a:cubicBezTo>
                      <a:pt x="319264" y="91326"/>
                      <a:pt x="347006" y="103331"/>
                      <a:pt x="361950" y="125747"/>
                    </a:cubicBezTo>
                    <a:lnTo>
                      <a:pt x="381000" y="154322"/>
                    </a:lnTo>
                    <a:cubicBezTo>
                      <a:pt x="384175" y="186072"/>
                      <a:pt x="381759" y="218891"/>
                      <a:pt x="390525" y="249572"/>
                    </a:cubicBezTo>
                    <a:cubicBezTo>
                      <a:pt x="394886" y="264836"/>
                      <a:pt x="411224" y="273889"/>
                      <a:pt x="419100" y="287672"/>
                    </a:cubicBezTo>
                    <a:cubicBezTo>
                      <a:pt x="463699" y="365720"/>
                      <a:pt x="342435" y="310860"/>
                      <a:pt x="276225" y="306722"/>
                    </a:cubicBezTo>
                    <a:cubicBezTo>
                      <a:pt x="234868" y="299829"/>
                      <a:pt x="211388" y="296547"/>
                      <a:pt x="171450" y="287672"/>
                    </a:cubicBezTo>
                    <a:cubicBezTo>
                      <a:pt x="158671" y="284832"/>
                      <a:pt x="146050" y="281322"/>
                      <a:pt x="133350" y="278147"/>
                    </a:cubicBezTo>
                    <a:cubicBezTo>
                      <a:pt x="51458" y="223552"/>
                      <a:pt x="155070" y="289007"/>
                      <a:pt x="76200" y="249572"/>
                    </a:cubicBezTo>
                    <a:cubicBezTo>
                      <a:pt x="65961" y="244452"/>
                      <a:pt x="57150" y="236872"/>
                      <a:pt x="47625" y="230522"/>
                    </a:cubicBezTo>
                    <a:cubicBezTo>
                      <a:pt x="3956" y="165018"/>
                      <a:pt x="16765" y="195092"/>
                      <a:pt x="0" y="144797"/>
                    </a:cubicBezTo>
                    <a:cubicBezTo>
                      <a:pt x="9751" y="8280"/>
                      <a:pt x="15875" y="25735"/>
                      <a:pt x="19050" y="19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5" name="Rounded Rectangle 352"/>
              <p:cNvSpPr>
                <a:spLocks noChangeArrowheads="1"/>
              </p:cNvSpPr>
              <p:nvPr/>
            </p:nvSpPr>
            <p:spPr bwMode="auto">
              <a:xfrm>
                <a:off x="6391275" y="3314700"/>
                <a:ext cx="704850" cy="34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6" name="Rounded Rectangle 353"/>
              <p:cNvSpPr>
                <a:spLocks noChangeArrowheads="1"/>
              </p:cNvSpPr>
              <p:nvPr/>
            </p:nvSpPr>
            <p:spPr bwMode="auto">
              <a:xfrm>
                <a:off x="5629274" y="3924300"/>
                <a:ext cx="1495425" cy="34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7" name="Freeform 354"/>
              <p:cNvSpPr>
                <a:spLocks/>
              </p:cNvSpPr>
              <p:nvPr/>
            </p:nvSpPr>
            <p:spPr bwMode="auto">
              <a:xfrm>
                <a:off x="5675702" y="3924300"/>
                <a:ext cx="1744273" cy="691944"/>
              </a:xfrm>
              <a:custGeom>
                <a:avLst/>
                <a:gdLst>
                  <a:gd name="T0" fmla="*/ 134548 w 1744273"/>
                  <a:gd name="T1" fmla="*/ 76200 h 691944"/>
                  <a:gd name="T2" fmla="*/ 134548 w 1744273"/>
                  <a:gd name="T3" fmla="*/ 76200 h 691944"/>
                  <a:gd name="T4" fmla="*/ 182173 w 1744273"/>
                  <a:gd name="T5" fmla="*/ 247650 h 691944"/>
                  <a:gd name="T6" fmla="*/ 248848 w 1744273"/>
                  <a:gd name="T7" fmla="*/ 342900 h 691944"/>
                  <a:gd name="T8" fmla="*/ 315523 w 1744273"/>
                  <a:gd name="T9" fmla="*/ 419100 h 691944"/>
                  <a:gd name="T10" fmla="*/ 363148 w 1744273"/>
                  <a:gd name="T11" fmla="*/ 457200 h 691944"/>
                  <a:gd name="T12" fmla="*/ 448873 w 1744273"/>
                  <a:gd name="T13" fmla="*/ 523875 h 691944"/>
                  <a:gd name="T14" fmla="*/ 515548 w 1744273"/>
                  <a:gd name="T15" fmla="*/ 561975 h 691944"/>
                  <a:gd name="T16" fmla="*/ 544123 w 1744273"/>
                  <a:gd name="T17" fmla="*/ 581025 h 691944"/>
                  <a:gd name="T18" fmla="*/ 601273 w 1744273"/>
                  <a:gd name="T19" fmla="*/ 590550 h 691944"/>
                  <a:gd name="T20" fmla="*/ 629848 w 1744273"/>
                  <a:gd name="T21" fmla="*/ 600075 h 691944"/>
                  <a:gd name="T22" fmla="*/ 734623 w 1744273"/>
                  <a:gd name="T23" fmla="*/ 619125 h 691944"/>
                  <a:gd name="T24" fmla="*/ 763198 w 1744273"/>
                  <a:gd name="T25" fmla="*/ 628650 h 691944"/>
                  <a:gd name="T26" fmla="*/ 820348 w 1744273"/>
                  <a:gd name="T27" fmla="*/ 638175 h 691944"/>
                  <a:gd name="T28" fmla="*/ 839398 w 1744273"/>
                  <a:gd name="T29" fmla="*/ 609600 h 691944"/>
                  <a:gd name="T30" fmla="*/ 858448 w 1744273"/>
                  <a:gd name="T31" fmla="*/ 552450 h 691944"/>
                  <a:gd name="T32" fmla="*/ 1010848 w 1744273"/>
                  <a:gd name="T33" fmla="*/ 561975 h 691944"/>
                  <a:gd name="T34" fmla="*/ 1067998 w 1744273"/>
                  <a:gd name="T35" fmla="*/ 571500 h 691944"/>
                  <a:gd name="T36" fmla="*/ 1134673 w 1744273"/>
                  <a:gd name="T37" fmla="*/ 552450 h 691944"/>
                  <a:gd name="T38" fmla="*/ 1163248 w 1744273"/>
                  <a:gd name="T39" fmla="*/ 533400 h 691944"/>
                  <a:gd name="T40" fmla="*/ 1258498 w 1744273"/>
                  <a:gd name="T41" fmla="*/ 523875 h 691944"/>
                  <a:gd name="T42" fmla="*/ 1287073 w 1744273"/>
                  <a:gd name="T43" fmla="*/ 504825 h 691944"/>
                  <a:gd name="T44" fmla="*/ 1315648 w 1744273"/>
                  <a:gd name="T45" fmla="*/ 476250 h 691944"/>
                  <a:gd name="T46" fmla="*/ 1353748 w 1744273"/>
                  <a:gd name="T47" fmla="*/ 457200 h 691944"/>
                  <a:gd name="T48" fmla="*/ 1420423 w 1744273"/>
                  <a:gd name="T49" fmla="*/ 438150 h 691944"/>
                  <a:gd name="T50" fmla="*/ 1572823 w 1744273"/>
                  <a:gd name="T51" fmla="*/ 447675 h 691944"/>
                  <a:gd name="T52" fmla="*/ 1744273 w 1744273"/>
                  <a:gd name="T53" fmla="*/ 447675 h 691944"/>
                  <a:gd name="T54" fmla="*/ 1610923 w 1744273"/>
                  <a:gd name="T55" fmla="*/ 419100 h 691944"/>
                  <a:gd name="T56" fmla="*/ 1487098 w 1744273"/>
                  <a:gd name="T57" fmla="*/ 400050 h 691944"/>
                  <a:gd name="T58" fmla="*/ 1458523 w 1744273"/>
                  <a:gd name="T59" fmla="*/ 390525 h 691944"/>
                  <a:gd name="T60" fmla="*/ 1420423 w 1744273"/>
                  <a:gd name="T61" fmla="*/ 333375 h 691944"/>
                  <a:gd name="T62" fmla="*/ 1401373 w 1744273"/>
                  <a:gd name="T63" fmla="*/ 304800 h 691944"/>
                  <a:gd name="T64" fmla="*/ 1372798 w 1744273"/>
                  <a:gd name="T65" fmla="*/ 266700 h 691944"/>
                  <a:gd name="T66" fmla="*/ 1296598 w 1744273"/>
                  <a:gd name="T67" fmla="*/ 247650 h 691944"/>
                  <a:gd name="T68" fmla="*/ 1229923 w 1744273"/>
                  <a:gd name="T69" fmla="*/ 209550 h 691944"/>
                  <a:gd name="T70" fmla="*/ 1115623 w 1744273"/>
                  <a:gd name="T71" fmla="*/ 161925 h 691944"/>
                  <a:gd name="T72" fmla="*/ 972748 w 1744273"/>
                  <a:gd name="T73" fmla="*/ 133350 h 691944"/>
                  <a:gd name="T74" fmla="*/ 858448 w 1744273"/>
                  <a:gd name="T75" fmla="*/ 104775 h 691944"/>
                  <a:gd name="T76" fmla="*/ 829873 w 1744273"/>
                  <a:gd name="T77" fmla="*/ 95250 h 691944"/>
                  <a:gd name="T78" fmla="*/ 744148 w 1744273"/>
                  <a:gd name="T79" fmla="*/ 85725 h 691944"/>
                  <a:gd name="T80" fmla="*/ 582223 w 1744273"/>
                  <a:gd name="T81" fmla="*/ 57150 h 691944"/>
                  <a:gd name="T82" fmla="*/ 486973 w 1744273"/>
                  <a:gd name="T83" fmla="*/ 38100 h 691944"/>
                  <a:gd name="T84" fmla="*/ 401248 w 1744273"/>
                  <a:gd name="T85" fmla="*/ 28575 h 691944"/>
                  <a:gd name="T86" fmla="*/ 277423 w 1744273"/>
                  <a:gd name="T87" fmla="*/ 0 h 691944"/>
                  <a:gd name="T88" fmla="*/ 96448 w 1744273"/>
                  <a:gd name="T89" fmla="*/ 9525 h 691944"/>
                  <a:gd name="T90" fmla="*/ 67873 w 1744273"/>
                  <a:gd name="T91" fmla="*/ 19050 h 691944"/>
                  <a:gd name="T92" fmla="*/ 39298 w 1744273"/>
                  <a:gd name="T93" fmla="*/ 38100 h 691944"/>
                  <a:gd name="T94" fmla="*/ 29773 w 1744273"/>
                  <a:gd name="T95" fmla="*/ 180975 h 691944"/>
                  <a:gd name="T96" fmla="*/ 58348 w 1744273"/>
                  <a:gd name="T97" fmla="*/ 190500 h 691944"/>
                  <a:gd name="T98" fmla="*/ 172648 w 1744273"/>
                  <a:gd name="T99" fmla="*/ 352425 h 691944"/>
                  <a:gd name="T100" fmla="*/ 182173 w 1744273"/>
                  <a:gd name="T101" fmla="*/ 419100 h 691944"/>
                  <a:gd name="T102" fmla="*/ 201223 w 1744273"/>
                  <a:gd name="T103" fmla="*/ 495300 h 691944"/>
                  <a:gd name="T104" fmla="*/ 210748 w 1744273"/>
                  <a:gd name="T105" fmla="*/ 590550 h 691944"/>
                  <a:gd name="T106" fmla="*/ 248848 w 1744273"/>
                  <a:gd name="T107" fmla="*/ 628650 h 691944"/>
                  <a:gd name="T108" fmla="*/ 305998 w 1744273"/>
                  <a:gd name="T109" fmla="*/ 657225 h 691944"/>
                  <a:gd name="T110" fmla="*/ 486973 w 1744273"/>
                  <a:gd name="T111" fmla="*/ 619125 h 691944"/>
                  <a:gd name="T112" fmla="*/ 496498 w 1744273"/>
                  <a:gd name="T113" fmla="*/ 590550 h 691944"/>
                  <a:gd name="T114" fmla="*/ 486973 w 1744273"/>
                  <a:gd name="T115" fmla="*/ 533400 h 691944"/>
                  <a:gd name="T116" fmla="*/ 515548 w 1744273"/>
                  <a:gd name="T117" fmla="*/ 561975 h 691944"/>
                  <a:gd name="T118" fmla="*/ 686998 w 1744273"/>
                  <a:gd name="T119" fmla="*/ 314325 h 6919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44273"/>
                  <a:gd name="T181" fmla="*/ 0 h 691944"/>
                  <a:gd name="T182" fmla="*/ 1744273 w 1744273"/>
                  <a:gd name="T183" fmla="*/ 691944 h 69194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44273" h="691944">
                    <a:moveTo>
                      <a:pt x="134548" y="76200"/>
                    </a:moveTo>
                    <a:lnTo>
                      <a:pt x="134548" y="76200"/>
                    </a:lnTo>
                    <a:cubicBezTo>
                      <a:pt x="150423" y="133350"/>
                      <a:pt x="161347" y="192113"/>
                      <a:pt x="182173" y="247650"/>
                    </a:cubicBezTo>
                    <a:cubicBezTo>
                      <a:pt x="189573" y="267384"/>
                      <a:pt x="233928" y="321586"/>
                      <a:pt x="248848" y="342900"/>
                    </a:cubicBezTo>
                    <a:cubicBezTo>
                      <a:pt x="297465" y="412353"/>
                      <a:pt x="265814" y="385961"/>
                      <a:pt x="315523" y="419100"/>
                    </a:cubicBezTo>
                    <a:cubicBezTo>
                      <a:pt x="358128" y="483007"/>
                      <a:pt x="307939" y="420394"/>
                      <a:pt x="363148" y="457200"/>
                    </a:cubicBezTo>
                    <a:cubicBezTo>
                      <a:pt x="393269" y="477280"/>
                      <a:pt x="418752" y="503795"/>
                      <a:pt x="448873" y="523875"/>
                    </a:cubicBezTo>
                    <a:cubicBezTo>
                      <a:pt x="518491" y="570287"/>
                      <a:pt x="430955" y="513636"/>
                      <a:pt x="515548" y="561975"/>
                    </a:cubicBezTo>
                    <a:cubicBezTo>
                      <a:pt x="525487" y="567655"/>
                      <a:pt x="533263" y="577405"/>
                      <a:pt x="544123" y="581025"/>
                    </a:cubicBezTo>
                    <a:cubicBezTo>
                      <a:pt x="562445" y="587132"/>
                      <a:pt x="582420" y="586360"/>
                      <a:pt x="601273" y="590550"/>
                    </a:cubicBezTo>
                    <a:cubicBezTo>
                      <a:pt x="611074" y="592728"/>
                      <a:pt x="620108" y="597640"/>
                      <a:pt x="629848" y="600075"/>
                    </a:cubicBezTo>
                    <a:cubicBezTo>
                      <a:pt x="699185" y="617409"/>
                      <a:pt x="658194" y="602141"/>
                      <a:pt x="734623" y="619125"/>
                    </a:cubicBezTo>
                    <a:cubicBezTo>
                      <a:pt x="744424" y="621303"/>
                      <a:pt x="753397" y="626472"/>
                      <a:pt x="763198" y="628650"/>
                    </a:cubicBezTo>
                    <a:cubicBezTo>
                      <a:pt x="782051" y="632840"/>
                      <a:pt x="801298" y="635000"/>
                      <a:pt x="820348" y="638175"/>
                    </a:cubicBezTo>
                    <a:cubicBezTo>
                      <a:pt x="826698" y="628650"/>
                      <a:pt x="834749" y="620061"/>
                      <a:pt x="839398" y="609600"/>
                    </a:cubicBezTo>
                    <a:cubicBezTo>
                      <a:pt x="847553" y="591250"/>
                      <a:pt x="858448" y="552450"/>
                      <a:pt x="858448" y="552450"/>
                    </a:cubicBezTo>
                    <a:cubicBezTo>
                      <a:pt x="909248" y="555625"/>
                      <a:pt x="960158" y="557367"/>
                      <a:pt x="1010848" y="561975"/>
                    </a:cubicBezTo>
                    <a:cubicBezTo>
                      <a:pt x="1030081" y="563723"/>
                      <a:pt x="1048685" y="571500"/>
                      <a:pt x="1067998" y="571500"/>
                    </a:cubicBezTo>
                    <a:cubicBezTo>
                      <a:pt x="1074102" y="571500"/>
                      <a:pt x="1125690" y="556942"/>
                      <a:pt x="1134673" y="552450"/>
                    </a:cubicBezTo>
                    <a:cubicBezTo>
                      <a:pt x="1144912" y="547330"/>
                      <a:pt x="1152094" y="535974"/>
                      <a:pt x="1163248" y="533400"/>
                    </a:cubicBezTo>
                    <a:cubicBezTo>
                      <a:pt x="1194339" y="526225"/>
                      <a:pt x="1226748" y="527050"/>
                      <a:pt x="1258498" y="523875"/>
                    </a:cubicBezTo>
                    <a:cubicBezTo>
                      <a:pt x="1268023" y="517525"/>
                      <a:pt x="1278279" y="512154"/>
                      <a:pt x="1287073" y="504825"/>
                    </a:cubicBezTo>
                    <a:cubicBezTo>
                      <a:pt x="1297421" y="496201"/>
                      <a:pt x="1304687" y="484080"/>
                      <a:pt x="1315648" y="476250"/>
                    </a:cubicBezTo>
                    <a:cubicBezTo>
                      <a:pt x="1327202" y="467997"/>
                      <a:pt x="1340697" y="462793"/>
                      <a:pt x="1353748" y="457200"/>
                    </a:cubicBezTo>
                    <a:cubicBezTo>
                      <a:pt x="1372879" y="449001"/>
                      <a:pt x="1401089" y="442983"/>
                      <a:pt x="1420423" y="438150"/>
                    </a:cubicBezTo>
                    <a:lnTo>
                      <a:pt x="1572823" y="447675"/>
                    </a:lnTo>
                    <a:cubicBezTo>
                      <a:pt x="1713046" y="457691"/>
                      <a:pt x="1646038" y="464047"/>
                      <a:pt x="1744273" y="447675"/>
                    </a:cubicBezTo>
                    <a:cubicBezTo>
                      <a:pt x="1676243" y="413660"/>
                      <a:pt x="1723427" y="431600"/>
                      <a:pt x="1610923" y="419100"/>
                    </a:cubicBezTo>
                    <a:cubicBezTo>
                      <a:pt x="1569281" y="414473"/>
                      <a:pt x="1527807" y="410227"/>
                      <a:pt x="1487098" y="400050"/>
                    </a:cubicBezTo>
                    <a:cubicBezTo>
                      <a:pt x="1477358" y="397615"/>
                      <a:pt x="1468048" y="393700"/>
                      <a:pt x="1458523" y="390525"/>
                    </a:cubicBezTo>
                    <a:lnTo>
                      <a:pt x="1420423" y="333375"/>
                    </a:lnTo>
                    <a:cubicBezTo>
                      <a:pt x="1414073" y="323850"/>
                      <a:pt x="1408242" y="313958"/>
                      <a:pt x="1401373" y="304800"/>
                    </a:cubicBezTo>
                    <a:cubicBezTo>
                      <a:pt x="1391848" y="292100"/>
                      <a:pt x="1386735" y="274302"/>
                      <a:pt x="1372798" y="266700"/>
                    </a:cubicBezTo>
                    <a:cubicBezTo>
                      <a:pt x="1349813" y="254163"/>
                      <a:pt x="1296598" y="247650"/>
                      <a:pt x="1296598" y="247650"/>
                    </a:cubicBezTo>
                    <a:cubicBezTo>
                      <a:pt x="1266837" y="227810"/>
                      <a:pt x="1265079" y="224931"/>
                      <a:pt x="1229923" y="209550"/>
                    </a:cubicBezTo>
                    <a:cubicBezTo>
                      <a:pt x="1192109" y="193006"/>
                      <a:pt x="1156336" y="168711"/>
                      <a:pt x="1115623" y="161925"/>
                    </a:cubicBezTo>
                    <a:cubicBezTo>
                      <a:pt x="1044932" y="150143"/>
                      <a:pt x="1054086" y="152716"/>
                      <a:pt x="972748" y="133350"/>
                    </a:cubicBezTo>
                    <a:cubicBezTo>
                      <a:pt x="934543" y="124254"/>
                      <a:pt x="895705" y="117194"/>
                      <a:pt x="858448" y="104775"/>
                    </a:cubicBezTo>
                    <a:cubicBezTo>
                      <a:pt x="848923" y="101600"/>
                      <a:pt x="839777" y="96901"/>
                      <a:pt x="829873" y="95250"/>
                    </a:cubicBezTo>
                    <a:cubicBezTo>
                      <a:pt x="801513" y="90523"/>
                      <a:pt x="772565" y="90097"/>
                      <a:pt x="744148" y="85725"/>
                    </a:cubicBezTo>
                    <a:cubicBezTo>
                      <a:pt x="689976" y="77391"/>
                      <a:pt x="635968" y="67899"/>
                      <a:pt x="582223" y="57150"/>
                    </a:cubicBezTo>
                    <a:cubicBezTo>
                      <a:pt x="550473" y="50800"/>
                      <a:pt x="519154" y="41676"/>
                      <a:pt x="486973" y="38100"/>
                    </a:cubicBezTo>
                    <a:lnTo>
                      <a:pt x="401248" y="28575"/>
                    </a:lnTo>
                    <a:cubicBezTo>
                      <a:pt x="322799" y="2425"/>
                      <a:pt x="363977" y="12365"/>
                      <a:pt x="277423" y="0"/>
                    </a:cubicBezTo>
                    <a:cubicBezTo>
                      <a:pt x="217098" y="3175"/>
                      <a:pt x="156608" y="4056"/>
                      <a:pt x="96448" y="9525"/>
                    </a:cubicBezTo>
                    <a:cubicBezTo>
                      <a:pt x="86449" y="10434"/>
                      <a:pt x="76853" y="14560"/>
                      <a:pt x="67873" y="19050"/>
                    </a:cubicBezTo>
                    <a:cubicBezTo>
                      <a:pt x="57634" y="24170"/>
                      <a:pt x="48823" y="31750"/>
                      <a:pt x="39298" y="38100"/>
                    </a:cubicBezTo>
                    <a:cubicBezTo>
                      <a:pt x="4819" y="89819"/>
                      <a:pt x="0" y="84213"/>
                      <a:pt x="29773" y="180975"/>
                    </a:cubicBezTo>
                    <a:cubicBezTo>
                      <a:pt x="32726" y="190571"/>
                      <a:pt x="48823" y="187325"/>
                      <a:pt x="58348" y="190500"/>
                    </a:cubicBezTo>
                    <a:cubicBezTo>
                      <a:pt x="93275" y="295281"/>
                      <a:pt x="19296" y="84060"/>
                      <a:pt x="172648" y="352425"/>
                    </a:cubicBezTo>
                    <a:cubicBezTo>
                      <a:pt x="183787" y="371918"/>
                      <a:pt x="178482" y="396955"/>
                      <a:pt x="182173" y="419100"/>
                    </a:cubicBezTo>
                    <a:cubicBezTo>
                      <a:pt x="189836" y="465076"/>
                      <a:pt x="188955" y="458495"/>
                      <a:pt x="201223" y="495300"/>
                    </a:cubicBezTo>
                    <a:cubicBezTo>
                      <a:pt x="204398" y="527050"/>
                      <a:pt x="200016" y="560501"/>
                      <a:pt x="210748" y="590550"/>
                    </a:cubicBezTo>
                    <a:cubicBezTo>
                      <a:pt x="216789" y="607464"/>
                      <a:pt x="235211" y="616961"/>
                      <a:pt x="248848" y="628650"/>
                    </a:cubicBezTo>
                    <a:cubicBezTo>
                      <a:pt x="272348" y="648793"/>
                      <a:pt x="278341" y="648006"/>
                      <a:pt x="305998" y="657225"/>
                    </a:cubicBezTo>
                    <a:cubicBezTo>
                      <a:pt x="419689" y="650537"/>
                      <a:pt x="450563" y="691944"/>
                      <a:pt x="486973" y="619125"/>
                    </a:cubicBezTo>
                    <a:cubicBezTo>
                      <a:pt x="491463" y="610145"/>
                      <a:pt x="493323" y="600075"/>
                      <a:pt x="496498" y="590550"/>
                    </a:cubicBezTo>
                    <a:lnTo>
                      <a:pt x="486973" y="533400"/>
                    </a:lnTo>
                    <a:lnTo>
                      <a:pt x="515548" y="561975"/>
                    </a:lnTo>
                    <a:lnTo>
                      <a:pt x="686998" y="314325"/>
                    </a:lnTo>
                  </a:path>
                </a:pathLst>
              </a:custGeom>
              <a:solidFill>
                <a:srgbClr val="FFFFFF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" name="Rounded Rectangle 355"/>
              <p:cNvSpPr>
                <a:spLocks noChangeArrowheads="1"/>
              </p:cNvSpPr>
              <p:nvPr/>
            </p:nvSpPr>
            <p:spPr bwMode="auto">
              <a:xfrm>
                <a:off x="5915025" y="4010025"/>
                <a:ext cx="790575" cy="50482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pic>
            <p:nvPicPr>
              <p:cNvPr id="59" name="Picture 356" descr="links-network-graph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562725" y="3500438"/>
                <a:ext cx="427751" cy="395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357" descr="links-network-graph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5457826" y="3509963"/>
                <a:ext cx="345293" cy="319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58" descr="links-network-graph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629401" y="3967162"/>
                <a:ext cx="438058" cy="404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359" descr="links-network-graph.jp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5924550" y="3929062"/>
                <a:ext cx="396829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360" descr="links-network-graph.jp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019800" y="3509962"/>
                <a:ext cx="371475" cy="343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" name="Group 349"/>
            <p:cNvGrpSpPr>
              <a:grpSpLocks/>
            </p:cNvGrpSpPr>
            <p:nvPr/>
          </p:nvGrpSpPr>
          <p:grpSpPr bwMode="auto">
            <a:xfrm rot="10800000">
              <a:off x="7257597" y="4051134"/>
              <a:ext cx="1533650" cy="970826"/>
              <a:chOff x="5257799" y="3109912"/>
              <a:chExt cx="2314575" cy="1709738"/>
            </a:xfrm>
          </p:grpSpPr>
          <p:pic>
            <p:nvPicPr>
              <p:cNvPr id="42" name="Picture 350" descr="links-network-graph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799" y="3109912"/>
                <a:ext cx="2314575" cy="170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Freeform 351"/>
              <p:cNvSpPr>
                <a:spLocks/>
              </p:cNvSpPr>
              <p:nvPr/>
            </p:nvSpPr>
            <p:spPr bwMode="auto">
              <a:xfrm>
                <a:off x="5591175" y="3390900"/>
                <a:ext cx="1905000" cy="1019175"/>
              </a:xfrm>
              <a:custGeom>
                <a:avLst/>
                <a:gdLst>
                  <a:gd name="T0" fmla="*/ 2147483647 w 463699"/>
                  <a:gd name="T1" fmla="*/ 421638920 h 365720"/>
                  <a:gd name="T2" fmla="*/ 2147483647 w 463699"/>
                  <a:gd name="T3" fmla="*/ 421638920 h 365720"/>
                  <a:gd name="T4" fmla="*/ 2147483647 w 463699"/>
                  <a:gd name="T5" fmla="*/ 2147483647 h 365720"/>
                  <a:gd name="T6" fmla="*/ 2147483647 w 463699"/>
                  <a:gd name="T7" fmla="*/ 2147483647 h 365720"/>
                  <a:gd name="T8" fmla="*/ 2147483647 w 463699"/>
                  <a:gd name="T9" fmla="*/ 2147483647 h 365720"/>
                  <a:gd name="T10" fmla="*/ 2147483647 w 463699"/>
                  <a:gd name="T11" fmla="*/ 2147483647 h 365720"/>
                  <a:gd name="T12" fmla="*/ 2147483647 w 463699"/>
                  <a:gd name="T13" fmla="*/ 2147483647 h 365720"/>
                  <a:gd name="T14" fmla="*/ 2147483647 w 463699"/>
                  <a:gd name="T15" fmla="*/ 2147483647 h 365720"/>
                  <a:gd name="T16" fmla="*/ 2147483647 w 463699"/>
                  <a:gd name="T17" fmla="*/ 2147483647 h 365720"/>
                  <a:gd name="T18" fmla="*/ 2147483647 w 463699"/>
                  <a:gd name="T19" fmla="*/ 2147483647 h 365720"/>
                  <a:gd name="T20" fmla="*/ 2147483647 w 463699"/>
                  <a:gd name="T21" fmla="*/ 2147483647 h 365720"/>
                  <a:gd name="T22" fmla="*/ 2147483647 w 463699"/>
                  <a:gd name="T23" fmla="*/ 2147483647 h 365720"/>
                  <a:gd name="T24" fmla="*/ 2147483647 w 463699"/>
                  <a:gd name="T25" fmla="*/ 2147483647 h 365720"/>
                  <a:gd name="T26" fmla="*/ 0 w 463699"/>
                  <a:gd name="T27" fmla="*/ 2147483647 h 365720"/>
                  <a:gd name="T28" fmla="*/ 2147483647 w 463699"/>
                  <a:gd name="T29" fmla="*/ 421638920 h 3657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3699"/>
                  <a:gd name="T46" fmla="*/ 0 h 365720"/>
                  <a:gd name="T47" fmla="*/ 463699 w 463699"/>
                  <a:gd name="T48" fmla="*/ 365720 h 36572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3699" h="365720">
                    <a:moveTo>
                      <a:pt x="19050" y="1922"/>
                    </a:moveTo>
                    <a:lnTo>
                      <a:pt x="19050" y="1922"/>
                    </a:lnTo>
                    <a:cubicBezTo>
                      <a:pt x="111125" y="8272"/>
                      <a:pt x="205396" y="0"/>
                      <a:pt x="295275" y="20972"/>
                    </a:cubicBezTo>
                    <a:cubicBezTo>
                      <a:pt x="311041" y="24651"/>
                      <a:pt x="296108" y="54939"/>
                      <a:pt x="304800" y="68597"/>
                    </a:cubicBezTo>
                    <a:cubicBezTo>
                      <a:pt x="319264" y="91326"/>
                      <a:pt x="347006" y="103331"/>
                      <a:pt x="361950" y="125747"/>
                    </a:cubicBezTo>
                    <a:lnTo>
                      <a:pt x="381000" y="154322"/>
                    </a:lnTo>
                    <a:cubicBezTo>
                      <a:pt x="384175" y="186072"/>
                      <a:pt x="381759" y="218891"/>
                      <a:pt x="390525" y="249572"/>
                    </a:cubicBezTo>
                    <a:cubicBezTo>
                      <a:pt x="394886" y="264836"/>
                      <a:pt x="411224" y="273889"/>
                      <a:pt x="419100" y="287672"/>
                    </a:cubicBezTo>
                    <a:cubicBezTo>
                      <a:pt x="463699" y="365720"/>
                      <a:pt x="342435" y="310860"/>
                      <a:pt x="276225" y="306722"/>
                    </a:cubicBezTo>
                    <a:cubicBezTo>
                      <a:pt x="234868" y="299829"/>
                      <a:pt x="211388" y="296547"/>
                      <a:pt x="171450" y="287672"/>
                    </a:cubicBezTo>
                    <a:cubicBezTo>
                      <a:pt x="158671" y="284832"/>
                      <a:pt x="146050" y="281322"/>
                      <a:pt x="133350" y="278147"/>
                    </a:cubicBezTo>
                    <a:cubicBezTo>
                      <a:pt x="51458" y="223552"/>
                      <a:pt x="155070" y="289007"/>
                      <a:pt x="76200" y="249572"/>
                    </a:cubicBezTo>
                    <a:cubicBezTo>
                      <a:pt x="65961" y="244452"/>
                      <a:pt x="57150" y="236872"/>
                      <a:pt x="47625" y="230522"/>
                    </a:cubicBezTo>
                    <a:cubicBezTo>
                      <a:pt x="3956" y="165018"/>
                      <a:pt x="16765" y="195092"/>
                      <a:pt x="0" y="144797"/>
                    </a:cubicBezTo>
                    <a:cubicBezTo>
                      <a:pt x="9751" y="8280"/>
                      <a:pt x="15875" y="25735"/>
                      <a:pt x="19050" y="19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Rounded Rectangle 352"/>
              <p:cNvSpPr>
                <a:spLocks noChangeArrowheads="1"/>
              </p:cNvSpPr>
              <p:nvPr/>
            </p:nvSpPr>
            <p:spPr bwMode="auto">
              <a:xfrm>
                <a:off x="6391275" y="3314700"/>
                <a:ext cx="704850" cy="34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" name="Rounded Rectangle 353"/>
              <p:cNvSpPr>
                <a:spLocks noChangeArrowheads="1"/>
              </p:cNvSpPr>
              <p:nvPr/>
            </p:nvSpPr>
            <p:spPr bwMode="auto">
              <a:xfrm>
                <a:off x="5629274" y="3924300"/>
                <a:ext cx="1495425" cy="34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6" name="Freeform 354"/>
              <p:cNvSpPr>
                <a:spLocks/>
              </p:cNvSpPr>
              <p:nvPr/>
            </p:nvSpPr>
            <p:spPr bwMode="auto">
              <a:xfrm>
                <a:off x="5675702" y="3924300"/>
                <a:ext cx="1744273" cy="691944"/>
              </a:xfrm>
              <a:custGeom>
                <a:avLst/>
                <a:gdLst>
                  <a:gd name="T0" fmla="*/ 134548 w 1744273"/>
                  <a:gd name="T1" fmla="*/ 76200 h 691944"/>
                  <a:gd name="T2" fmla="*/ 134548 w 1744273"/>
                  <a:gd name="T3" fmla="*/ 76200 h 691944"/>
                  <a:gd name="T4" fmla="*/ 182173 w 1744273"/>
                  <a:gd name="T5" fmla="*/ 247650 h 691944"/>
                  <a:gd name="T6" fmla="*/ 248848 w 1744273"/>
                  <a:gd name="T7" fmla="*/ 342900 h 691944"/>
                  <a:gd name="T8" fmla="*/ 315523 w 1744273"/>
                  <a:gd name="T9" fmla="*/ 419100 h 691944"/>
                  <a:gd name="T10" fmla="*/ 363148 w 1744273"/>
                  <a:gd name="T11" fmla="*/ 457200 h 691944"/>
                  <a:gd name="T12" fmla="*/ 448873 w 1744273"/>
                  <a:gd name="T13" fmla="*/ 523875 h 691944"/>
                  <a:gd name="T14" fmla="*/ 515548 w 1744273"/>
                  <a:gd name="T15" fmla="*/ 561975 h 691944"/>
                  <a:gd name="T16" fmla="*/ 544123 w 1744273"/>
                  <a:gd name="T17" fmla="*/ 581025 h 691944"/>
                  <a:gd name="T18" fmla="*/ 601273 w 1744273"/>
                  <a:gd name="T19" fmla="*/ 590550 h 691944"/>
                  <a:gd name="T20" fmla="*/ 629848 w 1744273"/>
                  <a:gd name="T21" fmla="*/ 600075 h 691944"/>
                  <a:gd name="T22" fmla="*/ 734623 w 1744273"/>
                  <a:gd name="T23" fmla="*/ 619125 h 691944"/>
                  <a:gd name="T24" fmla="*/ 763198 w 1744273"/>
                  <a:gd name="T25" fmla="*/ 628650 h 691944"/>
                  <a:gd name="T26" fmla="*/ 820348 w 1744273"/>
                  <a:gd name="T27" fmla="*/ 638175 h 691944"/>
                  <a:gd name="T28" fmla="*/ 839398 w 1744273"/>
                  <a:gd name="T29" fmla="*/ 609600 h 691944"/>
                  <a:gd name="T30" fmla="*/ 858448 w 1744273"/>
                  <a:gd name="T31" fmla="*/ 552450 h 691944"/>
                  <a:gd name="T32" fmla="*/ 1010848 w 1744273"/>
                  <a:gd name="T33" fmla="*/ 561975 h 691944"/>
                  <a:gd name="T34" fmla="*/ 1067998 w 1744273"/>
                  <a:gd name="T35" fmla="*/ 571500 h 691944"/>
                  <a:gd name="T36" fmla="*/ 1134673 w 1744273"/>
                  <a:gd name="T37" fmla="*/ 552450 h 691944"/>
                  <a:gd name="T38" fmla="*/ 1163248 w 1744273"/>
                  <a:gd name="T39" fmla="*/ 533400 h 691944"/>
                  <a:gd name="T40" fmla="*/ 1258498 w 1744273"/>
                  <a:gd name="T41" fmla="*/ 523875 h 691944"/>
                  <a:gd name="T42" fmla="*/ 1287073 w 1744273"/>
                  <a:gd name="T43" fmla="*/ 504825 h 691944"/>
                  <a:gd name="T44" fmla="*/ 1315648 w 1744273"/>
                  <a:gd name="T45" fmla="*/ 476250 h 691944"/>
                  <a:gd name="T46" fmla="*/ 1353748 w 1744273"/>
                  <a:gd name="T47" fmla="*/ 457200 h 691944"/>
                  <a:gd name="T48" fmla="*/ 1420423 w 1744273"/>
                  <a:gd name="T49" fmla="*/ 438150 h 691944"/>
                  <a:gd name="T50" fmla="*/ 1572823 w 1744273"/>
                  <a:gd name="T51" fmla="*/ 447675 h 691944"/>
                  <a:gd name="T52" fmla="*/ 1744273 w 1744273"/>
                  <a:gd name="T53" fmla="*/ 447675 h 691944"/>
                  <a:gd name="T54" fmla="*/ 1610923 w 1744273"/>
                  <a:gd name="T55" fmla="*/ 419100 h 691944"/>
                  <a:gd name="T56" fmla="*/ 1487098 w 1744273"/>
                  <a:gd name="T57" fmla="*/ 400050 h 691944"/>
                  <a:gd name="T58" fmla="*/ 1458523 w 1744273"/>
                  <a:gd name="T59" fmla="*/ 390525 h 691944"/>
                  <a:gd name="T60" fmla="*/ 1420423 w 1744273"/>
                  <a:gd name="T61" fmla="*/ 333375 h 691944"/>
                  <a:gd name="T62" fmla="*/ 1401373 w 1744273"/>
                  <a:gd name="T63" fmla="*/ 304800 h 691944"/>
                  <a:gd name="T64" fmla="*/ 1372798 w 1744273"/>
                  <a:gd name="T65" fmla="*/ 266700 h 691944"/>
                  <a:gd name="T66" fmla="*/ 1296598 w 1744273"/>
                  <a:gd name="T67" fmla="*/ 247650 h 691944"/>
                  <a:gd name="T68" fmla="*/ 1229923 w 1744273"/>
                  <a:gd name="T69" fmla="*/ 209550 h 691944"/>
                  <a:gd name="T70" fmla="*/ 1115623 w 1744273"/>
                  <a:gd name="T71" fmla="*/ 161925 h 691944"/>
                  <a:gd name="T72" fmla="*/ 972748 w 1744273"/>
                  <a:gd name="T73" fmla="*/ 133350 h 691944"/>
                  <a:gd name="T74" fmla="*/ 858448 w 1744273"/>
                  <a:gd name="T75" fmla="*/ 104775 h 691944"/>
                  <a:gd name="T76" fmla="*/ 829873 w 1744273"/>
                  <a:gd name="T77" fmla="*/ 95250 h 691944"/>
                  <a:gd name="T78" fmla="*/ 744148 w 1744273"/>
                  <a:gd name="T79" fmla="*/ 85725 h 691944"/>
                  <a:gd name="T80" fmla="*/ 582223 w 1744273"/>
                  <a:gd name="T81" fmla="*/ 57150 h 691944"/>
                  <a:gd name="T82" fmla="*/ 486973 w 1744273"/>
                  <a:gd name="T83" fmla="*/ 38100 h 691944"/>
                  <a:gd name="T84" fmla="*/ 401248 w 1744273"/>
                  <a:gd name="T85" fmla="*/ 28575 h 691944"/>
                  <a:gd name="T86" fmla="*/ 277423 w 1744273"/>
                  <a:gd name="T87" fmla="*/ 0 h 691944"/>
                  <a:gd name="T88" fmla="*/ 96448 w 1744273"/>
                  <a:gd name="T89" fmla="*/ 9525 h 691944"/>
                  <a:gd name="T90" fmla="*/ 67873 w 1744273"/>
                  <a:gd name="T91" fmla="*/ 19050 h 691944"/>
                  <a:gd name="T92" fmla="*/ 39298 w 1744273"/>
                  <a:gd name="T93" fmla="*/ 38100 h 691944"/>
                  <a:gd name="T94" fmla="*/ 29773 w 1744273"/>
                  <a:gd name="T95" fmla="*/ 180975 h 691944"/>
                  <a:gd name="T96" fmla="*/ 58348 w 1744273"/>
                  <a:gd name="T97" fmla="*/ 190500 h 691944"/>
                  <a:gd name="T98" fmla="*/ 172648 w 1744273"/>
                  <a:gd name="T99" fmla="*/ 352425 h 691944"/>
                  <a:gd name="T100" fmla="*/ 182173 w 1744273"/>
                  <a:gd name="T101" fmla="*/ 419100 h 691944"/>
                  <a:gd name="T102" fmla="*/ 201223 w 1744273"/>
                  <a:gd name="T103" fmla="*/ 495300 h 691944"/>
                  <a:gd name="T104" fmla="*/ 210748 w 1744273"/>
                  <a:gd name="T105" fmla="*/ 590550 h 691944"/>
                  <a:gd name="T106" fmla="*/ 248848 w 1744273"/>
                  <a:gd name="T107" fmla="*/ 628650 h 691944"/>
                  <a:gd name="T108" fmla="*/ 305998 w 1744273"/>
                  <a:gd name="T109" fmla="*/ 657225 h 691944"/>
                  <a:gd name="T110" fmla="*/ 486973 w 1744273"/>
                  <a:gd name="T111" fmla="*/ 619125 h 691944"/>
                  <a:gd name="T112" fmla="*/ 496498 w 1744273"/>
                  <a:gd name="T113" fmla="*/ 590550 h 691944"/>
                  <a:gd name="T114" fmla="*/ 486973 w 1744273"/>
                  <a:gd name="T115" fmla="*/ 533400 h 691944"/>
                  <a:gd name="T116" fmla="*/ 515548 w 1744273"/>
                  <a:gd name="T117" fmla="*/ 561975 h 691944"/>
                  <a:gd name="T118" fmla="*/ 686998 w 1744273"/>
                  <a:gd name="T119" fmla="*/ 314325 h 6919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44273"/>
                  <a:gd name="T181" fmla="*/ 0 h 691944"/>
                  <a:gd name="T182" fmla="*/ 1744273 w 1744273"/>
                  <a:gd name="T183" fmla="*/ 691944 h 69194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44273" h="691944">
                    <a:moveTo>
                      <a:pt x="134548" y="76200"/>
                    </a:moveTo>
                    <a:lnTo>
                      <a:pt x="134548" y="76200"/>
                    </a:lnTo>
                    <a:cubicBezTo>
                      <a:pt x="150423" y="133350"/>
                      <a:pt x="161347" y="192113"/>
                      <a:pt x="182173" y="247650"/>
                    </a:cubicBezTo>
                    <a:cubicBezTo>
                      <a:pt x="189573" y="267384"/>
                      <a:pt x="233928" y="321586"/>
                      <a:pt x="248848" y="342900"/>
                    </a:cubicBezTo>
                    <a:cubicBezTo>
                      <a:pt x="297465" y="412353"/>
                      <a:pt x="265814" y="385961"/>
                      <a:pt x="315523" y="419100"/>
                    </a:cubicBezTo>
                    <a:cubicBezTo>
                      <a:pt x="358128" y="483007"/>
                      <a:pt x="307939" y="420394"/>
                      <a:pt x="363148" y="457200"/>
                    </a:cubicBezTo>
                    <a:cubicBezTo>
                      <a:pt x="393269" y="477280"/>
                      <a:pt x="418752" y="503795"/>
                      <a:pt x="448873" y="523875"/>
                    </a:cubicBezTo>
                    <a:cubicBezTo>
                      <a:pt x="518491" y="570287"/>
                      <a:pt x="430955" y="513636"/>
                      <a:pt x="515548" y="561975"/>
                    </a:cubicBezTo>
                    <a:cubicBezTo>
                      <a:pt x="525487" y="567655"/>
                      <a:pt x="533263" y="577405"/>
                      <a:pt x="544123" y="581025"/>
                    </a:cubicBezTo>
                    <a:cubicBezTo>
                      <a:pt x="562445" y="587132"/>
                      <a:pt x="582420" y="586360"/>
                      <a:pt x="601273" y="590550"/>
                    </a:cubicBezTo>
                    <a:cubicBezTo>
                      <a:pt x="611074" y="592728"/>
                      <a:pt x="620108" y="597640"/>
                      <a:pt x="629848" y="600075"/>
                    </a:cubicBezTo>
                    <a:cubicBezTo>
                      <a:pt x="699185" y="617409"/>
                      <a:pt x="658194" y="602141"/>
                      <a:pt x="734623" y="619125"/>
                    </a:cubicBezTo>
                    <a:cubicBezTo>
                      <a:pt x="744424" y="621303"/>
                      <a:pt x="753397" y="626472"/>
                      <a:pt x="763198" y="628650"/>
                    </a:cubicBezTo>
                    <a:cubicBezTo>
                      <a:pt x="782051" y="632840"/>
                      <a:pt x="801298" y="635000"/>
                      <a:pt x="820348" y="638175"/>
                    </a:cubicBezTo>
                    <a:cubicBezTo>
                      <a:pt x="826698" y="628650"/>
                      <a:pt x="834749" y="620061"/>
                      <a:pt x="839398" y="609600"/>
                    </a:cubicBezTo>
                    <a:cubicBezTo>
                      <a:pt x="847553" y="591250"/>
                      <a:pt x="858448" y="552450"/>
                      <a:pt x="858448" y="552450"/>
                    </a:cubicBezTo>
                    <a:cubicBezTo>
                      <a:pt x="909248" y="555625"/>
                      <a:pt x="960158" y="557367"/>
                      <a:pt x="1010848" y="561975"/>
                    </a:cubicBezTo>
                    <a:cubicBezTo>
                      <a:pt x="1030081" y="563723"/>
                      <a:pt x="1048685" y="571500"/>
                      <a:pt x="1067998" y="571500"/>
                    </a:cubicBezTo>
                    <a:cubicBezTo>
                      <a:pt x="1074102" y="571500"/>
                      <a:pt x="1125690" y="556942"/>
                      <a:pt x="1134673" y="552450"/>
                    </a:cubicBezTo>
                    <a:cubicBezTo>
                      <a:pt x="1144912" y="547330"/>
                      <a:pt x="1152094" y="535974"/>
                      <a:pt x="1163248" y="533400"/>
                    </a:cubicBezTo>
                    <a:cubicBezTo>
                      <a:pt x="1194339" y="526225"/>
                      <a:pt x="1226748" y="527050"/>
                      <a:pt x="1258498" y="523875"/>
                    </a:cubicBezTo>
                    <a:cubicBezTo>
                      <a:pt x="1268023" y="517525"/>
                      <a:pt x="1278279" y="512154"/>
                      <a:pt x="1287073" y="504825"/>
                    </a:cubicBezTo>
                    <a:cubicBezTo>
                      <a:pt x="1297421" y="496201"/>
                      <a:pt x="1304687" y="484080"/>
                      <a:pt x="1315648" y="476250"/>
                    </a:cubicBezTo>
                    <a:cubicBezTo>
                      <a:pt x="1327202" y="467997"/>
                      <a:pt x="1340697" y="462793"/>
                      <a:pt x="1353748" y="457200"/>
                    </a:cubicBezTo>
                    <a:cubicBezTo>
                      <a:pt x="1372879" y="449001"/>
                      <a:pt x="1401089" y="442983"/>
                      <a:pt x="1420423" y="438150"/>
                    </a:cubicBezTo>
                    <a:lnTo>
                      <a:pt x="1572823" y="447675"/>
                    </a:lnTo>
                    <a:cubicBezTo>
                      <a:pt x="1713046" y="457691"/>
                      <a:pt x="1646038" y="464047"/>
                      <a:pt x="1744273" y="447675"/>
                    </a:cubicBezTo>
                    <a:cubicBezTo>
                      <a:pt x="1676243" y="413660"/>
                      <a:pt x="1723427" y="431600"/>
                      <a:pt x="1610923" y="419100"/>
                    </a:cubicBezTo>
                    <a:cubicBezTo>
                      <a:pt x="1569281" y="414473"/>
                      <a:pt x="1527807" y="410227"/>
                      <a:pt x="1487098" y="400050"/>
                    </a:cubicBezTo>
                    <a:cubicBezTo>
                      <a:pt x="1477358" y="397615"/>
                      <a:pt x="1468048" y="393700"/>
                      <a:pt x="1458523" y="390525"/>
                    </a:cubicBezTo>
                    <a:lnTo>
                      <a:pt x="1420423" y="333375"/>
                    </a:lnTo>
                    <a:cubicBezTo>
                      <a:pt x="1414073" y="323850"/>
                      <a:pt x="1408242" y="313958"/>
                      <a:pt x="1401373" y="304800"/>
                    </a:cubicBezTo>
                    <a:cubicBezTo>
                      <a:pt x="1391848" y="292100"/>
                      <a:pt x="1386735" y="274302"/>
                      <a:pt x="1372798" y="266700"/>
                    </a:cubicBezTo>
                    <a:cubicBezTo>
                      <a:pt x="1349813" y="254163"/>
                      <a:pt x="1296598" y="247650"/>
                      <a:pt x="1296598" y="247650"/>
                    </a:cubicBezTo>
                    <a:cubicBezTo>
                      <a:pt x="1266837" y="227810"/>
                      <a:pt x="1265079" y="224931"/>
                      <a:pt x="1229923" y="209550"/>
                    </a:cubicBezTo>
                    <a:cubicBezTo>
                      <a:pt x="1192109" y="193006"/>
                      <a:pt x="1156336" y="168711"/>
                      <a:pt x="1115623" y="161925"/>
                    </a:cubicBezTo>
                    <a:cubicBezTo>
                      <a:pt x="1044932" y="150143"/>
                      <a:pt x="1054086" y="152716"/>
                      <a:pt x="972748" y="133350"/>
                    </a:cubicBezTo>
                    <a:cubicBezTo>
                      <a:pt x="934543" y="124254"/>
                      <a:pt x="895705" y="117194"/>
                      <a:pt x="858448" y="104775"/>
                    </a:cubicBezTo>
                    <a:cubicBezTo>
                      <a:pt x="848923" y="101600"/>
                      <a:pt x="839777" y="96901"/>
                      <a:pt x="829873" y="95250"/>
                    </a:cubicBezTo>
                    <a:cubicBezTo>
                      <a:pt x="801513" y="90523"/>
                      <a:pt x="772565" y="90097"/>
                      <a:pt x="744148" y="85725"/>
                    </a:cubicBezTo>
                    <a:cubicBezTo>
                      <a:pt x="689976" y="77391"/>
                      <a:pt x="635968" y="67899"/>
                      <a:pt x="582223" y="57150"/>
                    </a:cubicBezTo>
                    <a:cubicBezTo>
                      <a:pt x="550473" y="50800"/>
                      <a:pt x="519154" y="41676"/>
                      <a:pt x="486973" y="38100"/>
                    </a:cubicBezTo>
                    <a:lnTo>
                      <a:pt x="401248" y="28575"/>
                    </a:lnTo>
                    <a:cubicBezTo>
                      <a:pt x="322799" y="2425"/>
                      <a:pt x="363977" y="12365"/>
                      <a:pt x="277423" y="0"/>
                    </a:cubicBezTo>
                    <a:cubicBezTo>
                      <a:pt x="217098" y="3175"/>
                      <a:pt x="156608" y="4056"/>
                      <a:pt x="96448" y="9525"/>
                    </a:cubicBezTo>
                    <a:cubicBezTo>
                      <a:pt x="86449" y="10434"/>
                      <a:pt x="76853" y="14560"/>
                      <a:pt x="67873" y="19050"/>
                    </a:cubicBezTo>
                    <a:cubicBezTo>
                      <a:pt x="57634" y="24170"/>
                      <a:pt x="48823" y="31750"/>
                      <a:pt x="39298" y="38100"/>
                    </a:cubicBezTo>
                    <a:cubicBezTo>
                      <a:pt x="4819" y="89819"/>
                      <a:pt x="0" y="84213"/>
                      <a:pt x="29773" y="180975"/>
                    </a:cubicBezTo>
                    <a:cubicBezTo>
                      <a:pt x="32726" y="190571"/>
                      <a:pt x="48823" y="187325"/>
                      <a:pt x="58348" y="190500"/>
                    </a:cubicBezTo>
                    <a:cubicBezTo>
                      <a:pt x="93275" y="295281"/>
                      <a:pt x="19296" y="84060"/>
                      <a:pt x="172648" y="352425"/>
                    </a:cubicBezTo>
                    <a:cubicBezTo>
                      <a:pt x="183787" y="371918"/>
                      <a:pt x="178482" y="396955"/>
                      <a:pt x="182173" y="419100"/>
                    </a:cubicBezTo>
                    <a:cubicBezTo>
                      <a:pt x="189836" y="465076"/>
                      <a:pt x="188955" y="458495"/>
                      <a:pt x="201223" y="495300"/>
                    </a:cubicBezTo>
                    <a:cubicBezTo>
                      <a:pt x="204398" y="527050"/>
                      <a:pt x="200016" y="560501"/>
                      <a:pt x="210748" y="590550"/>
                    </a:cubicBezTo>
                    <a:cubicBezTo>
                      <a:pt x="216789" y="607464"/>
                      <a:pt x="235211" y="616961"/>
                      <a:pt x="248848" y="628650"/>
                    </a:cubicBezTo>
                    <a:cubicBezTo>
                      <a:pt x="272348" y="648793"/>
                      <a:pt x="278341" y="648006"/>
                      <a:pt x="305998" y="657225"/>
                    </a:cubicBezTo>
                    <a:cubicBezTo>
                      <a:pt x="419689" y="650537"/>
                      <a:pt x="450563" y="691944"/>
                      <a:pt x="486973" y="619125"/>
                    </a:cubicBezTo>
                    <a:cubicBezTo>
                      <a:pt x="491463" y="610145"/>
                      <a:pt x="493323" y="600075"/>
                      <a:pt x="496498" y="590550"/>
                    </a:cubicBezTo>
                    <a:lnTo>
                      <a:pt x="486973" y="533400"/>
                    </a:lnTo>
                    <a:lnTo>
                      <a:pt x="515548" y="561975"/>
                    </a:lnTo>
                    <a:lnTo>
                      <a:pt x="686998" y="314325"/>
                    </a:lnTo>
                  </a:path>
                </a:pathLst>
              </a:custGeom>
              <a:solidFill>
                <a:srgbClr val="FFFFFF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Rounded Rectangle 355"/>
              <p:cNvSpPr>
                <a:spLocks noChangeArrowheads="1"/>
              </p:cNvSpPr>
              <p:nvPr/>
            </p:nvSpPr>
            <p:spPr bwMode="auto">
              <a:xfrm>
                <a:off x="5915025" y="4010025"/>
                <a:ext cx="790575" cy="50482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pic>
            <p:nvPicPr>
              <p:cNvPr id="48" name="Picture 356" descr="links-network-graph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562725" y="3500438"/>
                <a:ext cx="427751" cy="395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357" descr="links-network-graph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5457826" y="3509963"/>
                <a:ext cx="345293" cy="319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58" descr="links-network-graph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629401" y="3967162"/>
                <a:ext cx="438058" cy="404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59" descr="links-network-graph.jp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5924551" y="3929063"/>
                <a:ext cx="396828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360" descr="links-network-graph.jp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019800" y="3509962"/>
                <a:ext cx="371475" cy="343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" name="Group 349"/>
            <p:cNvGrpSpPr>
              <a:grpSpLocks/>
            </p:cNvGrpSpPr>
            <p:nvPr/>
          </p:nvGrpSpPr>
          <p:grpSpPr bwMode="auto">
            <a:xfrm rot="10800000">
              <a:off x="6507733" y="4296459"/>
              <a:ext cx="1533650" cy="970826"/>
              <a:chOff x="5257799" y="3109912"/>
              <a:chExt cx="2314575" cy="1709738"/>
            </a:xfrm>
          </p:grpSpPr>
          <p:pic>
            <p:nvPicPr>
              <p:cNvPr id="31" name="Picture 350" descr="links-network-graph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799" y="3109912"/>
                <a:ext cx="2314575" cy="170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351"/>
              <p:cNvSpPr>
                <a:spLocks/>
              </p:cNvSpPr>
              <p:nvPr/>
            </p:nvSpPr>
            <p:spPr bwMode="auto">
              <a:xfrm>
                <a:off x="5591175" y="3390900"/>
                <a:ext cx="1905000" cy="1019175"/>
              </a:xfrm>
              <a:custGeom>
                <a:avLst/>
                <a:gdLst>
                  <a:gd name="T0" fmla="*/ 2147483647 w 463699"/>
                  <a:gd name="T1" fmla="*/ 421638920 h 365720"/>
                  <a:gd name="T2" fmla="*/ 2147483647 w 463699"/>
                  <a:gd name="T3" fmla="*/ 421638920 h 365720"/>
                  <a:gd name="T4" fmla="*/ 2147483647 w 463699"/>
                  <a:gd name="T5" fmla="*/ 2147483647 h 365720"/>
                  <a:gd name="T6" fmla="*/ 2147483647 w 463699"/>
                  <a:gd name="T7" fmla="*/ 2147483647 h 365720"/>
                  <a:gd name="T8" fmla="*/ 2147483647 w 463699"/>
                  <a:gd name="T9" fmla="*/ 2147483647 h 365720"/>
                  <a:gd name="T10" fmla="*/ 2147483647 w 463699"/>
                  <a:gd name="T11" fmla="*/ 2147483647 h 365720"/>
                  <a:gd name="T12" fmla="*/ 2147483647 w 463699"/>
                  <a:gd name="T13" fmla="*/ 2147483647 h 365720"/>
                  <a:gd name="T14" fmla="*/ 2147483647 w 463699"/>
                  <a:gd name="T15" fmla="*/ 2147483647 h 365720"/>
                  <a:gd name="T16" fmla="*/ 2147483647 w 463699"/>
                  <a:gd name="T17" fmla="*/ 2147483647 h 365720"/>
                  <a:gd name="T18" fmla="*/ 2147483647 w 463699"/>
                  <a:gd name="T19" fmla="*/ 2147483647 h 365720"/>
                  <a:gd name="T20" fmla="*/ 2147483647 w 463699"/>
                  <a:gd name="T21" fmla="*/ 2147483647 h 365720"/>
                  <a:gd name="T22" fmla="*/ 2147483647 w 463699"/>
                  <a:gd name="T23" fmla="*/ 2147483647 h 365720"/>
                  <a:gd name="T24" fmla="*/ 2147483647 w 463699"/>
                  <a:gd name="T25" fmla="*/ 2147483647 h 365720"/>
                  <a:gd name="T26" fmla="*/ 0 w 463699"/>
                  <a:gd name="T27" fmla="*/ 2147483647 h 365720"/>
                  <a:gd name="T28" fmla="*/ 2147483647 w 463699"/>
                  <a:gd name="T29" fmla="*/ 421638920 h 3657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3699"/>
                  <a:gd name="T46" fmla="*/ 0 h 365720"/>
                  <a:gd name="T47" fmla="*/ 463699 w 463699"/>
                  <a:gd name="T48" fmla="*/ 365720 h 36572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3699" h="365720">
                    <a:moveTo>
                      <a:pt x="19050" y="1922"/>
                    </a:moveTo>
                    <a:lnTo>
                      <a:pt x="19050" y="1922"/>
                    </a:lnTo>
                    <a:cubicBezTo>
                      <a:pt x="111125" y="8272"/>
                      <a:pt x="205396" y="0"/>
                      <a:pt x="295275" y="20972"/>
                    </a:cubicBezTo>
                    <a:cubicBezTo>
                      <a:pt x="311041" y="24651"/>
                      <a:pt x="296108" y="54939"/>
                      <a:pt x="304800" y="68597"/>
                    </a:cubicBezTo>
                    <a:cubicBezTo>
                      <a:pt x="319264" y="91326"/>
                      <a:pt x="347006" y="103331"/>
                      <a:pt x="361950" y="125747"/>
                    </a:cubicBezTo>
                    <a:lnTo>
                      <a:pt x="381000" y="154322"/>
                    </a:lnTo>
                    <a:cubicBezTo>
                      <a:pt x="384175" y="186072"/>
                      <a:pt x="381759" y="218891"/>
                      <a:pt x="390525" y="249572"/>
                    </a:cubicBezTo>
                    <a:cubicBezTo>
                      <a:pt x="394886" y="264836"/>
                      <a:pt x="411224" y="273889"/>
                      <a:pt x="419100" y="287672"/>
                    </a:cubicBezTo>
                    <a:cubicBezTo>
                      <a:pt x="463699" y="365720"/>
                      <a:pt x="342435" y="310860"/>
                      <a:pt x="276225" y="306722"/>
                    </a:cubicBezTo>
                    <a:cubicBezTo>
                      <a:pt x="234868" y="299829"/>
                      <a:pt x="211388" y="296547"/>
                      <a:pt x="171450" y="287672"/>
                    </a:cubicBezTo>
                    <a:cubicBezTo>
                      <a:pt x="158671" y="284832"/>
                      <a:pt x="146050" y="281322"/>
                      <a:pt x="133350" y="278147"/>
                    </a:cubicBezTo>
                    <a:cubicBezTo>
                      <a:pt x="51458" y="223552"/>
                      <a:pt x="155070" y="289007"/>
                      <a:pt x="76200" y="249572"/>
                    </a:cubicBezTo>
                    <a:cubicBezTo>
                      <a:pt x="65961" y="244452"/>
                      <a:pt x="57150" y="236872"/>
                      <a:pt x="47625" y="230522"/>
                    </a:cubicBezTo>
                    <a:cubicBezTo>
                      <a:pt x="3956" y="165018"/>
                      <a:pt x="16765" y="195092"/>
                      <a:pt x="0" y="144797"/>
                    </a:cubicBezTo>
                    <a:cubicBezTo>
                      <a:pt x="9751" y="8280"/>
                      <a:pt x="15875" y="25735"/>
                      <a:pt x="19050" y="19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Rounded Rectangle 352"/>
              <p:cNvSpPr>
                <a:spLocks noChangeArrowheads="1"/>
              </p:cNvSpPr>
              <p:nvPr/>
            </p:nvSpPr>
            <p:spPr bwMode="auto">
              <a:xfrm>
                <a:off x="6391275" y="3314700"/>
                <a:ext cx="704850" cy="34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" name="Rounded Rectangle 353"/>
              <p:cNvSpPr>
                <a:spLocks noChangeArrowheads="1"/>
              </p:cNvSpPr>
              <p:nvPr/>
            </p:nvSpPr>
            <p:spPr bwMode="auto">
              <a:xfrm>
                <a:off x="5629274" y="3924300"/>
                <a:ext cx="1495425" cy="34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" name="Freeform 354"/>
              <p:cNvSpPr>
                <a:spLocks/>
              </p:cNvSpPr>
              <p:nvPr/>
            </p:nvSpPr>
            <p:spPr bwMode="auto">
              <a:xfrm>
                <a:off x="5675702" y="3924300"/>
                <a:ext cx="1744273" cy="691944"/>
              </a:xfrm>
              <a:custGeom>
                <a:avLst/>
                <a:gdLst>
                  <a:gd name="T0" fmla="*/ 134548 w 1744273"/>
                  <a:gd name="T1" fmla="*/ 76200 h 691944"/>
                  <a:gd name="T2" fmla="*/ 134548 w 1744273"/>
                  <a:gd name="T3" fmla="*/ 76200 h 691944"/>
                  <a:gd name="T4" fmla="*/ 182173 w 1744273"/>
                  <a:gd name="T5" fmla="*/ 247650 h 691944"/>
                  <a:gd name="T6" fmla="*/ 248848 w 1744273"/>
                  <a:gd name="T7" fmla="*/ 342900 h 691944"/>
                  <a:gd name="T8" fmla="*/ 315523 w 1744273"/>
                  <a:gd name="T9" fmla="*/ 419100 h 691944"/>
                  <a:gd name="T10" fmla="*/ 363148 w 1744273"/>
                  <a:gd name="T11" fmla="*/ 457200 h 691944"/>
                  <a:gd name="T12" fmla="*/ 448873 w 1744273"/>
                  <a:gd name="T13" fmla="*/ 523875 h 691944"/>
                  <a:gd name="T14" fmla="*/ 515548 w 1744273"/>
                  <a:gd name="T15" fmla="*/ 561975 h 691944"/>
                  <a:gd name="T16" fmla="*/ 544123 w 1744273"/>
                  <a:gd name="T17" fmla="*/ 581025 h 691944"/>
                  <a:gd name="T18" fmla="*/ 601273 w 1744273"/>
                  <a:gd name="T19" fmla="*/ 590550 h 691944"/>
                  <a:gd name="T20" fmla="*/ 629848 w 1744273"/>
                  <a:gd name="T21" fmla="*/ 600075 h 691944"/>
                  <a:gd name="T22" fmla="*/ 734623 w 1744273"/>
                  <a:gd name="T23" fmla="*/ 619125 h 691944"/>
                  <a:gd name="T24" fmla="*/ 763198 w 1744273"/>
                  <a:gd name="T25" fmla="*/ 628650 h 691944"/>
                  <a:gd name="T26" fmla="*/ 820348 w 1744273"/>
                  <a:gd name="T27" fmla="*/ 638175 h 691944"/>
                  <a:gd name="T28" fmla="*/ 839398 w 1744273"/>
                  <a:gd name="T29" fmla="*/ 609600 h 691944"/>
                  <a:gd name="T30" fmla="*/ 858448 w 1744273"/>
                  <a:gd name="T31" fmla="*/ 552450 h 691944"/>
                  <a:gd name="T32" fmla="*/ 1010848 w 1744273"/>
                  <a:gd name="T33" fmla="*/ 561975 h 691944"/>
                  <a:gd name="T34" fmla="*/ 1067998 w 1744273"/>
                  <a:gd name="T35" fmla="*/ 571500 h 691944"/>
                  <a:gd name="T36" fmla="*/ 1134673 w 1744273"/>
                  <a:gd name="T37" fmla="*/ 552450 h 691944"/>
                  <a:gd name="T38" fmla="*/ 1163248 w 1744273"/>
                  <a:gd name="T39" fmla="*/ 533400 h 691944"/>
                  <a:gd name="T40" fmla="*/ 1258498 w 1744273"/>
                  <a:gd name="T41" fmla="*/ 523875 h 691944"/>
                  <a:gd name="T42" fmla="*/ 1287073 w 1744273"/>
                  <a:gd name="T43" fmla="*/ 504825 h 691944"/>
                  <a:gd name="T44" fmla="*/ 1315648 w 1744273"/>
                  <a:gd name="T45" fmla="*/ 476250 h 691944"/>
                  <a:gd name="T46" fmla="*/ 1353748 w 1744273"/>
                  <a:gd name="T47" fmla="*/ 457200 h 691944"/>
                  <a:gd name="T48" fmla="*/ 1420423 w 1744273"/>
                  <a:gd name="T49" fmla="*/ 438150 h 691944"/>
                  <a:gd name="T50" fmla="*/ 1572823 w 1744273"/>
                  <a:gd name="T51" fmla="*/ 447675 h 691944"/>
                  <a:gd name="T52" fmla="*/ 1744273 w 1744273"/>
                  <a:gd name="T53" fmla="*/ 447675 h 691944"/>
                  <a:gd name="T54" fmla="*/ 1610923 w 1744273"/>
                  <a:gd name="T55" fmla="*/ 419100 h 691944"/>
                  <a:gd name="T56" fmla="*/ 1487098 w 1744273"/>
                  <a:gd name="T57" fmla="*/ 400050 h 691944"/>
                  <a:gd name="T58" fmla="*/ 1458523 w 1744273"/>
                  <a:gd name="T59" fmla="*/ 390525 h 691944"/>
                  <a:gd name="T60" fmla="*/ 1420423 w 1744273"/>
                  <a:gd name="T61" fmla="*/ 333375 h 691944"/>
                  <a:gd name="T62" fmla="*/ 1401373 w 1744273"/>
                  <a:gd name="T63" fmla="*/ 304800 h 691944"/>
                  <a:gd name="T64" fmla="*/ 1372798 w 1744273"/>
                  <a:gd name="T65" fmla="*/ 266700 h 691944"/>
                  <a:gd name="T66" fmla="*/ 1296598 w 1744273"/>
                  <a:gd name="T67" fmla="*/ 247650 h 691944"/>
                  <a:gd name="T68" fmla="*/ 1229923 w 1744273"/>
                  <a:gd name="T69" fmla="*/ 209550 h 691944"/>
                  <a:gd name="T70" fmla="*/ 1115623 w 1744273"/>
                  <a:gd name="T71" fmla="*/ 161925 h 691944"/>
                  <a:gd name="T72" fmla="*/ 972748 w 1744273"/>
                  <a:gd name="T73" fmla="*/ 133350 h 691944"/>
                  <a:gd name="T74" fmla="*/ 858448 w 1744273"/>
                  <a:gd name="T75" fmla="*/ 104775 h 691944"/>
                  <a:gd name="T76" fmla="*/ 829873 w 1744273"/>
                  <a:gd name="T77" fmla="*/ 95250 h 691944"/>
                  <a:gd name="T78" fmla="*/ 744148 w 1744273"/>
                  <a:gd name="T79" fmla="*/ 85725 h 691944"/>
                  <a:gd name="T80" fmla="*/ 582223 w 1744273"/>
                  <a:gd name="T81" fmla="*/ 57150 h 691944"/>
                  <a:gd name="T82" fmla="*/ 486973 w 1744273"/>
                  <a:gd name="T83" fmla="*/ 38100 h 691944"/>
                  <a:gd name="T84" fmla="*/ 401248 w 1744273"/>
                  <a:gd name="T85" fmla="*/ 28575 h 691944"/>
                  <a:gd name="T86" fmla="*/ 277423 w 1744273"/>
                  <a:gd name="T87" fmla="*/ 0 h 691944"/>
                  <a:gd name="T88" fmla="*/ 96448 w 1744273"/>
                  <a:gd name="T89" fmla="*/ 9525 h 691944"/>
                  <a:gd name="T90" fmla="*/ 67873 w 1744273"/>
                  <a:gd name="T91" fmla="*/ 19050 h 691944"/>
                  <a:gd name="T92" fmla="*/ 39298 w 1744273"/>
                  <a:gd name="T93" fmla="*/ 38100 h 691944"/>
                  <a:gd name="T94" fmla="*/ 29773 w 1744273"/>
                  <a:gd name="T95" fmla="*/ 180975 h 691944"/>
                  <a:gd name="T96" fmla="*/ 58348 w 1744273"/>
                  <a:gd name="T97" fmla="*/ 190500 h 691944"/>
                  <a:gd name="T98" fmla="*/ 172648 w 1744273"/>
                  <a:gd name="T99" fmla="*/ 352425 h 691944"/>
                  <a:gd name="T100" fmla="*/ 182173 w 1744273"/>
                  <a:gd name="T101" fmla="*/ 419100 h 691944"/>
                  <a:gd name="T102" fmla="*/ 201223 w 1744273"/>
                  <a:gd name="T103" fmla="*/ 495300 h 691944"/>
                  <a:gd name="T104" fmla="*/ 210748 w 1744273"/>
                  <a:gd name="T105" fmla="*/ 590550 h 691944"/>
                  <a:gd name="T106" fmla="*/ 248848 w 1744273"/>
                  <a:gd name="T107" fmla="*/ 628650 h 691944"/>
                  <a:gd name="T108" fmla="*/ 305998 w 1744273"/>
                  <a:gd name="T109" fmla="*/ 657225 h 691944"/>
                  <a:gd name="T110" fmla="*/ 486973 w 1744273"/>
                  <a:gd name="T111" fmla="*/ 619125 h 691944"/>
                  <a:gd name="T112" fmla="*/ 496498 w 1744273"/>
                  <a:gd name="T113" fmla="*/ 590550 h 691944"/>
                  <a:gd name="T114" fmla="*/ 486973 w 1744273"/>
                  <a:gd name="T115" fmla="*/ 533400 h 691944"/>
                  <a:gd name="T116" fmla="*/ 515548 w 1744273"/>
                  <a:gd name="T117" fmla="*/ 561975 h 691944"/>
                  <a:gd name="T118" fmla="*/ 686998 w 1744273"/>
                  <a:gd name="T119" fmla="*/ 314325 h 6919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44273"/>
                  <a:gd name="T181" fmla="*/ 0 h 691944"/>
                  <a:gd name="T182" fmla="*/ 1744273 w 1744273"/>
                  <a:gd name="T183" fmla="*/ 691944 h 69194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44273" h="691944">
                    <a:moveTo>
                      <a:pt x="134548" y="76200"/>
                    </a:moveTo>
                    <a:lnTo>
                      <a:pt x="134548" y="76200"/>
                    </a:lnTo>
                    <a:cubicBezTo>
                      <a:pt x="150423" y="133350"/>
                      <a:pt x="161347" y="192113"/>
                      <a:pt x="182173" y="247650"/>
                    </a:cubicBezTo>
                    <a:cubicBezTo>
                      <a:pt x="189573" y="267384"/>
                      <a:pt x="233928" y="321586"/>
                      <a:pt x="248848" y="342900"/>
                    </a:cubicBezTo>
                    <a:cubicBezTo>
                      <a:pt x="297465" y="412353"/>
                      <a:pt x="265814" y="385961"/>
                      <a:pt x="315523" y="419100"/>
                    </a:cubicBezTo>
                    <a:cubicBezTo>
                      <a:pt x="358128" y="483007"/>
                      <a:pt x="307939" y="420394"/>
                      <a:pt x="363148" y="457200"/>
                    </a:cubicBezTo>
                    <a:cubicBezTo>
                      <a:pt x="393269" y="477280"/>
                      <a:pt x="418752" y="503795"/>
                      <a:pt x="448873" y="523875"/>
                    </a:cubicBezTo>
                    <a:cubicBezTo>
                      <a:pt x="518491" y="570287"/>
                      <a:pt x="430955" y="513636"/>
                      <a:pt x="515548" y="561975"/>
                    </a:cubicBezTo>
                    <a:cubicBezTo>
                      <a:pt x="525487" y="567655"/>
                      <a:pt x="533263" y="577405"/>
                      <a:pt x="544123" y="581025"/>
                    </a:cubicBezTo>
                    <a:cubicBezTo>
                      <a:pt x="562445" y="587132"/>
                      <a:pt x="582420" y="586360"/>
                      <a:pt x="601273" y="590550"/>
                    </a:cubicBezTo>
                    <a:cubicBezTo>
                      <a:pt x="611074" y="592728"/>
                      <a:pt x="620108" y="597640"/>
                      <a:pt x="629848" y="600075"/>
                    </a:cubicBezTo>
                    <a:cubicBezTo>
                      <a:pt x="699185" y="617409"/>
                      <a:pt x="658194" y="602141"/>
                      <a:pt x="734623" y="619125"/>
                    </a:cubicBezTo>
                    <a:cubicBezTo>
                      <a:pt x="744424" y="621303"/>
                      <a:pt x="753397" y="626472"/>
                      <a:pt x="763198" y="628650"/>
                    </a:cubicBezTo>
                    <a:cubicBezTo>
                      <a:pt x="782051" y="632840"/>
                      <a:pt x="801298" y="635000"/>
                      <a:pt x="820348" y="638175"/>
                    </a:cubicBezTo>
                    <a:cubicBezTo>
                      <a:pt x="826698" y="628650"/>
                      <a:pt x="834749" y="620061"/>
                      <a:pt x="839398" y="609600"/>
                    </a:cubicBezTo>
                    <a:cubicBezTo>
                      <a:pt x="847553" y="591250"/>
                      <a:pt x="858448" y="552450"/>
                      <a:pt x="858448" y="552450"/>
                    </a:cubicBezTo>
                    <a:cubicBezTo>
                      <a:pt x="909248" y="555625"/>
                      <a:pt x="960158" y="557367"/>
                      <a:pt x="1010848" y="561975"/>
                    </a:cubicBezTo>
                    <a:cubicBezTo>
                      <a:pt x="1030081" y="563723"/>
                      <a:pt x="1048685" y="571500"/>
                      <a:pt x="1067998" y="571500"/>
                    </a:cubicBezTo>
                    <a:cubicBezTo>
                      <a:pt x="1074102" y="571500"/>
                      <a:pt x="1125690" y="556942"/>
                      <a:pt x="1134673" y="552450"/>
                    </a:cubicBezTo>
                    <a:cubicBezTo>
                      <a:pt x="1144912" y="547330"/>
                      <a:pt x="1152094" y="535974"/>
                      <a:pt x="1163248" y="533400"/>
                    </a:cubicBezTo>
                    <a:cubicBezTo>
                      <a:pt x="1194339" y="526225"/>
                      <a:pt x="1226748" y="527050"/>
                      <a:pt x="1258498" y="523875"/>
                    </a:cubicBezTo>
                    <a:cubicBezTo>
                      <a:pt x="1268023" y="517525"/>
                      <a:pt x="1278279" y="512154"/>
                      <a:pt x="1287073" y="504825"/>
                    </a:cubicBezTo>
                    <a:cubicBezTo>
                      <a:pt x="1297421" y="496201"/>
                      <a:pt x="1304687" y="484080"/>
                      <a:pt x="1315648" y="476250"/>
                    </a:cubicBezTo>
                    <a:cubicBezTo>
                      <a:pt x="1327202" y="467997"/>
                      <a:pt x="1340697" y="462793"/>
                      <a:pt x="1353748" y="457200"/>
                    </a:cubicBezTo>
                    <a:cubicBezTo>
                      <a:pt x="1372879" y="449001"/>
                      <a:pt x="1401089" y="442983"/>
                      <a:pt x="1420423" y="438150"/>
                    </a:cubicBezTo>
                    <a:lnTo>
                      <a:pt x="1572823" y="447675"/>
                    </a:lnTo>
                    <a:cubicBezTo>
                      <a:pt x="1713046" y="457691"/>
                      <a:pt x="1646038" y="464047"/>
                      <a:pt x="1744273" y="447675"/>
                    </a:cubicBezTo>
                    <a:cubicBezTo>
                      <a:pt x="1676243" y="413660"/>
                      <a:pt x="1723427" y="431600"/>
                      <a:pt x="1610923" y="419100"/>
                    </a:cubicBezTo>
                    <a:cubicBezTo>
                      <a:pt x="1569281" y="414473"/>
                      <a:pt x="1527807" y="410227"/>
                      <a:pt x="1487098" y="400050"/>
                    </a:cubicBezTo>
                    <a:cubicBezTo>
                      <a:pt x="1477358" y="397615"/>
                      <a:pt x="1468048" y="393700"/>
                      <a:pt x="1458523" y="390525"/>
                    </a:cubicBezTo>
                    <a:lnTo>
                      <a:pt x="1420423" y="333375"/>
                    </a:lnTo>
                    <a:cubicBezTo>
                      <a:pt x="1414073" y="323850"/>
                      <a:pt x="1408242" y="313958"/>
                      <a:pt x="1401373" y="304800"/>
                    </a:cubicBezTo>
                    <a:cubicBezTo>
                      <a:pt x="1391848" y="292100"/>
                      <a:pt x="1386735" y="274302"/>
                      <a:pt x="1372798" y="266700"/>
                    </a:cubicBezTo>
                    <a:cubicBezTo>
                      <a:pt x="1349813" y="254163"/>
                      <a:pt x="1296598" y="247650"/>
                      <a:pt x="1296598" y="247650"/>
                    </a:cubicBezTo>
                    <a:cubicBezTo>
                      <a:pt x="1266837" y="227810"/>
                      <a:pt x="1265079" y="224931"/>
                      <a:pt x="1229923" y="209550"/>
                    </a:cubicBezTo>
                    <a:cubicBezTo>
                      <a:pt x="1192109" y="193006"/>
                      <a:pt x="1156336" y="168711"/>
                      <a:pt x="1115623" y="161925"/>
                    </a:cubicBezTo>
                    <a:cubicBezTo>
                      <a:pt x="1044932" y="150143"/>
                      <a:pt x="1054086" y="152716"/>
                      <a:pt x="972748" y="133350"/>
                    </a:cubicBezTo>
                    <a:cubicBezTo>
                      <a:pt x="934543" y="124254"/>
                      <a:pt x="895705" y="117194"/>
                      <a:pt x="858448" y="104775"/>
                    </a:cubicBezTo>
                    <a:cubicBezTo>
                      <a:pt x="848923" y="101600"/>
                      <a:pt x="839777" y="96901"/>
                      <a:pt x="829873" y="95250"/>
                    </a:cubicBezTo>
                    <a:cubicBezTo>
                      <a:pt x="801513" y="90523"/>
                      <a:pt x="772565" y="90097"/>
                      <a:pt x="744148" y="85725"/>
                    </a:cubicBezTo>
                    <a:cubicBezTo>
                      <a:pt x="689976" y="77391"/>
                      <a:pt x="635968" y="67899"/>
                      <a:pt x="582223" y="57150"/>
                    </a:cubicBezTo>
                    <a:cubicBezTo>
                      <a:pt x="550473" y="50800"/>
                      <a:pt x="519154" y="41676"/>
                      <a:pt x="486973" y="38100"/>
                    </a:cubicBezTo>
                    <a:lnTo>
                      <a:pt x="401248" y="28575"/>
                    </a:lnTo>
                    <a:cubicBezTo>
                      <a:pt x="322799" y="2425"/>
                      <a:pt x="363977" y="12365"/>
                      <a:pt x="277423" y="0"/>
                    </a:cubicBezTo>
                    <a:cubicBezTo>
                      <a:pt x="217098" y="3175"/>
                      <a:pt x="156608" y="4056"/>
                      <a:pt x="96448" y="9525"/>
                    </a:cubicBezTo>
                    <a:cubicBezTo>
                      <a:pt x="86449" y="10434"/>
                      <a:pt x="76853" y="14560"/>
                      <a:pt x="67873" y="19050"/>
                    </a:cubicBezTo>
                    <a:cubicBezTo>
                      <a:pt x="57634" y="24170"/>
                      <a:pt x="48823" y="31750"/>
                      <a:pt x="39298" y="38100"/>
                    </a:cubicBezTo>
                    <a:cubicBezTo>
                      <a:pt x="4819" y="89819"/>
                      <a:pt x="0" y="84213"/>
                      <a:pt x="29773" y="180975"/>
                    </a:cubicBezTo>
                    <a:cubicBezTo>
                      <a:pt x="32726" y="190571"/>
                      <a:pt x="48823" y="187325"/>
                      <a:pt x="58348" y="190500"/>
                    </a:cubicBezTo>
                    <a:cubicBezTo>
                      <a:pt x="93275" y="295281"/>
                      <a:pt x="19296" y="84060"/>
                      <a:pt x="172648" y="352425"/>
                    </a:cubicBezTo>
                    <a:cubicBezTo>
                      <a:pt x="183787" y="371918"/>
                      <a:pt x="178482" y="396955"/>
                      <a:pt x="182173" y="419100"/>
                    </a:cubicBezTo>
                    <a:cubicBezTo>
                      <a:pt x="189836" y="465076"/>
                      <a:pt x="188955" y="458495"/>
                      <a:pt x="201223" y="495300"/>
                    </a:cubicBezTo>
                    <a:cubicBezTo>
                      <a:pt x="204398" y="527050"/>
                      <a:pt x="200016" y="560501"/>
                      <a:pt x="210748" y="590550"/>
                    </a:cubicBezTo>
                    <a:cubicBezTo>
                      <a:pt x="216789" y="607464"/>
                      <a:pt x="235211" y="616961"/>
                      <a:pt x="248848" y="628650"/>
                    </a:cubicBezTo>
                    <a:cubicBezTo>
                      <a:pt x="272348" y="648793"/>
                      <a:pt x="278341" y="648006"/>
                      <a:pt x="305998" y="657225"/>
                    </a:cubicBezTo>
                    <a:cubicBezTo>
                      <a:pt x="419689" y="650537"/>
                      <a:pt x="450563" y="691944"/>
                      <a:pt x="486973" y="619125"/>
                    </a:cubicBezTo>
                    <a:cubicBezTo>
                      <a:pt x="491463" y="610145"/>
                      <a:pt x="493323" y="600075"/>
                      <a:pt x="496498" y="590550"/>
                    </a:cubicBezTo>
                    <a:lnTo>
                      <a:pt x="486973" y="533400"/>
                    </a:lnTo>
                    <a:lnTo>
                      <a:pt x="515548" y="561975"/>
                    </a:lnTo>
                    <a:lnTo>
                      <a:pt x="686998" y="314325"/>
                    </a:lnTo>
                  </a:path>
                </a:pathLst>
              </a:custGeom>
              <a:solidFill>
                <a:srgbClr val="FFFFFF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Rounded Rectangle 355"/>
              <p:cNvSpPr>
                <a:spLocks noChangeArrowheads="1"/>
              </p:cNvSpPr>
              <p:nvPr/>
            </p:nvSpPr>
            <p:spPr bwMode="auto">
              <a:xfrm>
                <a:off x="5915025" y="4010025"/>
                <a:ext cx="790575" cy="50482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0"/>
                  <a:buChar char="n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3000"/>
                  <a:buFont typeface="Monotype Sorts" charset="0"/>
                  <a:buChar char="n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pic>
            <p:nvPicPr>
              <p:cNvPr id="37" name="Picture 356" descr="links-network-graph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562725" y="3500438"/>
                <a:ext cx="427751" cy="395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357" descr="links-network-graph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5457826" y="3509963"/>
                <a:ext cx="345293" cy="319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58" descr="links-network-graph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629401" y="3967162"/>
                <a:ext cx="438058" cy="404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359" descr="links-network-graph.jp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5924550" y="3929062"/>
                <a:ext cx="396829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360" descr="links-network-graph.jp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70" b="77451"/>
              <a:stretch>
                <a:fillRect/>
              </a:stretch>
            </p:blipFill>
            <p:spPr bwMode="auto">
              <a:xfrm>
                <a:off x="6019800" y="3509962"/>
                <a:ext cx="371475" cy="343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1072839" y="1146458"/>
            <a:ext cx="7027553" cy="1028541"/>
            <a:chOff x="683568" y="1340768"/>
            <a:chExt cx="7027553" cy="1659216"/>
          </a:xfrm>
        </p:grpSpPr>
        <p:sp>
          <p:nvSpPr>
            <p:cNvPr id="65" name="Rectangle 64"/>
            <p:cNvSpPr/>
            <p:nvPr/>
          </p:nvSpPr>
          <p:spPr>
            <a:xfrm>
              <a:off x="683569" y="1349152"/>
              <a:ext cx="7027552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3568" y="1628800"/>
              <a:ext cx="7027552" cy="76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3568" y="1958752"/>
              <a:ext cx="7027552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3568" y="2263552"/>
              <a:ext cx="7027552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83568" y="2568352"/>
              <a:ext cx="7027552" cy="76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83568" y="2920752"/>
              <a:ext cx="7027552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259632" y="134076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219294" y="134109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5723" y="13491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03480" y="1345940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44876" y="13491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064848" y="13533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16745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883569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750117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238144" y="162458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33731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294051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21587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936815" y="162458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426387" y="195097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345397" y="1958075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41279" y="195097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36067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74758" y="19608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597515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72344" y="2270521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10599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259631" y="19608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51075" y="2259065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55700" y="22677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765955" y="2270521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682707" y="22635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311184" y="22656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1340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29457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640682" y="25683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795587" y="2590047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687803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511422" y="256585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636986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426386" y="25704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238174" y="256585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976023" y="290920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93673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841544" y="292797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536938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39188" y="2919267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077744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903437" y="290920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349125" y="290806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1290038" y="3253537"/>
            <a:ext cx="1772732" cy="72008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/>
          <p:cNvSpPr/>
          <p:nvPr/>
        </p:nvSpPr>
        <p:spPr>
          <a:xfrm>
            <a:off x="3362904" y="3253537"/>
            <a:ext cx="2247321" cy="72008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8" name="Group 117"/>
          <p:cNvGrpSpPr/>
          <p:nvPr/>
        </p:nvGrpSpPr>
        <p:grpSpPr>
          <a:xfrm>
            <a:off x="2621883" y="2695281"/>
            <a:ext cx="1212351" cy="402183"/>
            <a:chOff x="683568" y="1340768"/>
            <a:chExt cx="7027553" cy="1659216"/>
          </a:xfrm>
        </p:grpSpPr>
        <p:sp>
          <p:nvSpPr>
            <p:cNvPr id="119" name="Rectangle 118"/>
            <p:cNvSpPr/>
            <p:nvPr/>
          </p:nvSpPr>
          <p:spPr>
            <a:xfrm>
              <a:off x="683569" y="1349152"/>
              <a:ext cx="7027552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83568" y="1628800"/>
              <a:ext cx="7027552" cy="76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83568" y="1958752"/>
              <a:ext cx="7027552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83568" y="2263552"/>
              <a:ext cx="7027552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83568" y="2568352"/>
              <a:ext cx="7027552" cy="76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683568" y="2920752"/>
              <a:ext cx="7027552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259632" y="134076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219294" y="134109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185723" y="13491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503480" y="1345940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844876" y="13491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064848" y="13533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16745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883569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750117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238144" y="162458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433731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294051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121587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936815" y="162458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426387" y="195097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45397" y="1958075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641279" y="195097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636067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574758" y="19608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597515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72344" y="2270521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710599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259631" y="19608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51075" y="2259065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255700" y="22677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65955" y="2270521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82707" y="22635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11184" y="22656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011340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29457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640682" y="25683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795587" y="2590047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87803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511422" y="256585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636986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426386" y="25704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238174" y="256585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976023" y="290920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993673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841544" y="292797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536938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239188" y="2919267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077744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903437" y="290920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349125" y="290806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146781" y="2692853"/>
            <a:ext cx="1220807" cy="417934"/>
            <a:chOff x="683568" y="1340768"/>
            <a:chExt cx="7027553" cy="1659216"/>
          </a:xfrm>
        </p:grpSpPr>
        <p:sp>
          <p:nvSpPr>
            <p:cNvPr id="171" name="Rectangle 170"/>
            <p:cNvSpPr/>
            <p:nvPr/>
          </p:nvSpPr>
          <p:spPr>
            <a:xfrm>
              <a:off x="683569" y="1349152"/>
              <a:ext cx="7027552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3568" y="1628800"/>
              <a:ext cx="7027552" cy="76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83568" y="1958752"/>
              <a:ext cx="7027552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3568" y="2263552"/>
              <a:ext cx="7027552" cy="76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83568" y="2568352"/>
              <a:ext cx="7027552" cy="76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83568" y="2920752"/>
              <a:ext cx="7027552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259632" y="134076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19294" y="134109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5723" y="13491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503480" y="1345940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844876" y="13491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7064848" y="13533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016745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883569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750117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238144" y="162458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433731" y="1628123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294051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1587" y="163299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936815" y="162458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426387" y="195097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345397" y="1958075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641279" y="195097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36067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574758" y="19608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2597515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072344" y="2270521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710599" y="19629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259631" y="19608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251075" y="2259065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255700" y="22677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765955" y="2270521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682707" y="22635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311184" y="22656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011340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29457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1640682" y="256835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795587" y="2590047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687803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511422" y="256585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6986" y="2572544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426386" y="2570448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238174" y="256585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976023" y="290920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2993673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841544" y="292797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536938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5239188" y="2919267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077744" y="2914879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903437" y="2909202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349125" y="2908066"/>
              <a:ext cx="242887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>
          <a:xfrm>
            <a:off x="5935970" y="3246465"/>
            <a:ext cx="1920142" cy="79080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Curved Up Arrow 222"/>
          <p:cNvSpPr/>
          <p:nvPr/>
        </p:nvSpPr>
        <p:spPr>
          <a:xfrm>
            <a:off x="2901020" y="3399135"/>
            <a:ext cx="645386" cy="216024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4" name="Curved Up Arrow 223"/>
          <p:cNvSpPr/>
          <p:nvPr/>
        </p:nvSpPr>
        <p:spPr>
          <a:xfrm>
            <a:off x="5500498" y="3399135"/>
            <a:ext cx="645386" cy="216024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5" name="Down Arrow 373"/>
          <p:cNvSpPr>
            <a:spLocks noChangeArrowheads="1"/>
          </p:cNvSpPr>
          <p:nvPr/>
        </p:nvSpPr>
        <p:spPr bwMode="auto">
          <a:xfrm>
            <a:off x="4149363" y="2391023"/>
            <a:ext cx="790575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0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3000"/>
              <a:buFont typeface="Monotype Sorts" charset="0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itchFamily="18" charset="0"/>
            </a:endParaRPr>
          </a:p>
        </p:txBody>
      </p:sp>
      <p:sp>
        <p:nvSpPr>
          <p:cNvPr id="226" name="Rectangle 6"/>
          <p:cNvSpPr>
            <a:spLocks noChangeArrowheads="1"/>
          </p:cNvSpPr>
          <p:nvPr/>
        </p:nvSpPr>
        <p:spPr bwMode="auto">
          <a:xfrm>
            <a:off x="5083316" y="4149080"/>
            <a:ext cx="2224988" cy="474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GB" altLang="en-US" sz="1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MS Mincho" pitchFamily="49" charset="-128"/>
              </a:rPr>
              <a:t>Break connections by increasing shared barcodes</a:t>
            </a:r>
          </a:p>
        </p:txBody>
      </p:sp>
    </p:spTree>
    <p:extLst>
      <p:ext uri="{BB962C8B-B14F-4D97-AF65-F5344CB8AC3E}">
        <p14:creationId xmlns:p14="http://schemas.microsoft.com/office/powerpoint/2010/main" val="395479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781F5-F999-3245-8261-A0E6DDA84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44291"/>
              </p:ext>
            </p:extLst>
          </p:nvPr>
        </p:nvGraphicFramePr>
        <p:xfrm>
          <a:off x="251520" y="980728"/>
          <a:ext cx="8568953" cy="56166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12836864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861488377"/>
                    </a:ext>
                  </a:extLst>
                </a:gridCol>
                <a:gridCol w="1396973">
                  <a:extLst>
                    <a:ext uri="{9D8B030D-6E8A-4147-A177-3AD203B41FA5}">
                      <a16:colId xmlns:a16="http://schemas.microsoft.com/office/drawing/2014/main" val="3149613984"/>
                    </a:ext>
                  </a:extLst>
                </a:gridCol>
                <a:gridCol w="1480786">
                  <a:extLst>
                    <a:ext uri="{9D8B030D-6E8A-4147-A177-3AD203B41FA5}">
                      <a16:colId xmlns:a16="http://schemas.microsoft.com/office/drawing/2014/main" val="2075717570"/>
                    </a:ext>
                  </a:extLst>
                </a:gridCol>
                <a:gridCol w="1513449">
                  <a:extLst>
                    <a:ext uri="{9D8B030D-6E8A-4147-A177-3AD203B41FA5}">
                      <a16:colId xmlns:a16="http://schemas.microsoft.com/office/drawing/2014/main" val="3673199921"/>
                    </a:ext>
                  </a:extLst>
                </a:gridCol>
                <a:gridCol w="1513449">
                  <a:extLst>
                    <a:ext uri="{9D8B030D-6E8A-4147-A177-3AD203B41FA5}">
                      <a16:colId xmlns:a16="http://schemas.microsoft.com/office/drawing/2014/main" val="3739593739"/>
                    </a:ext>
                  </a:extLst>
                </a:gridCol>
              </a:tblGrid>
              <a:tr h="367442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ASM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Sanger-</a:t>
                      </a:r>
                      <a:r>
                        <a:rPr lang="en-US" sz="2000" b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htag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Marek-</a:t>
                      </a:r>
                      <a:r>
                        <a:rPr lang="en-US" sz="2000" b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htag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10X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780313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ilAutGamm1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N_scaffs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216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4732548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2.70Mb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3.00Mb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2.70Mb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3.02Mb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942462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N50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11.99Mb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12.15Mb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11.99Mb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12.05Mb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6862928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N90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6.57Mb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6.82Mb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2178968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15.31Mb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23.32Mb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15.31Mb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22.68Mb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4118123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ilPieRapa1</a:t>
                      </a:r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err="1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N_scaffs</a:t>
                      </a:r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860820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</a:t>
                      </a:r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2.26MB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912256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N50</a:t>
                      </a:r>
                      <a:endParaRPr lang="en-US" sz="20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5331491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N90</a:t>
                      </a:r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6.77Mb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6.77Mb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7.80Mb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3808302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20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12.90Mb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12.90Mb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12.90Mb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12.90Mb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4337598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idAnoColu1</a:t>
                      </a:r>
                      <a:endParaRPr lang="en-US" sz="20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err="1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N_scaffs</a:t>
                      </a:r>
                      <a:endParaRPr lang="en-US" sz="20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912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835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8024064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</a:t>
                      </a:r>
                      <a:endParaRPr lang="en-US" sz="20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0.33Mb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0.37Mb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0.41Mb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444559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N50</a:t>
                      </a:r>
                      <a:endParaRPr lang="en-US" sz="20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2.63Mb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5.22Mb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4.67Mb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6487464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N90</a:t>
                      </a:r>
                      <a:endParaRPr lang="en-US" sz="20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0.14Mb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0.16M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0.19Mb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7771801"/>
                  </a:ext>
                </a:extLst>
              </a:tr>
              <a:tr h="349945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20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11.91Mb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15.54Mb</a:t>
                      </a:r>
                      <a:endParaRPr lang="en-US" sz="1800" b="1" i="0" u="none" strike="noStrike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16.95Mb</a:t>
                      </a:r>
                      <a:endParaRPr lang="en-US" sz="1800" b="1" i="0" u="none" strike="noStrike" dirty="0">
                        <a:solidFill>
                          <a:srgbClr val="FF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91407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8E0403D1-D369-5B44-A142-CAC08E8E0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796" y="260648"/>
            <a:ext cx="3600400" cy="50405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Genome Scaffolding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03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31B5F7-95B3-904D-B116-B65A970E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764704"/>
            <a:ext cx="4559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b="1" i="1" u="sng" dirty="0">
                <a:solidFill>
                  <a:srgbClr val="FF0000"/>
                </a:solidFill>
                <a:latin typeface="Times New Roman" pitchFamily="18" charset="0"/>
              </a:rPr>
              <a:t>Summary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66D0979-F884-314D-99BD-BF6E479E6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204864"/>
            <a:ext cx="8894576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Base level quality of Haplotype tagging is better that of 10X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Evenness of read coverage is good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Barcode length is slightly shorter, but comparable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Density of reads per barcode is notably lower than that of 10X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Reasonable results obtained on genome scaffolding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Barcode differences in 12 libraries to be assessed 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200" b="1" i="1" dirty="0">
                <a:latin typeface="Arial" charset="0"/>
              </a:rPr>
              <a:t>Suitability for breakpoint analysis needs to be evaluated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2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2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2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2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2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200" b="1" i="1" dirty="0">
              <a:latin typeface="Arial" charset="0"/>
            </a:endParaRPr>
          </a:p>
          <a:p>
            <a:pPr algn="r"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2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200" b="1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18283" y="1196752"/>
            <a:ext cx="4559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b="1" i="1" u="sng" dirty="0">
                <a:solidFill>
                  <a:srgbClr val="FF0000"/>
                </a:solidFill>
                <a:latin typeface="Times New Roman" pitchFamily="18" charset="0"/>
              </a:rPr>
              <a:t>Acknowledgements: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57746" y="2780928"/>
            <a:ext cx="5294313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charset="0"/>
              </a:rPr>
              <a:t>Mike Quail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charset="0"/>
              </a:rPr>
              <a:t>Shane McCarthy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charset="0"/>
              </a:rPr>
              <a:t>Marek </a:t>
            </a:r>
            <a:r>
              <a:rPr lang="en-GB" altLang="en-US" sz="1800" b="1" i="1" dirty="0" err="1">
                <a:latin typeface="Arial" charset="0"/>
              </a:rPr>
              <a:t>Kucka</a:t>
            </a: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charset="0"/>
              </a:rPr>
              <a:t>Frank Chan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charset="0"/>
              </a:rPr>
              <a:t>Mara </a:t>
            </a:r>
            <a:r>
              <a:rPr lang="en-GB" altLang="en-US" sz="1800" b="1" i="1" dirty="0" err="1">
                <a:latin typeface="Arial" charset="0"/>
              </a:rPr>
              <a:t>Lawniczak</a:t>
            </a: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charset="0"/>
            </a:endParaRPr>
          </a:p>
          <a:p>
            <a:pPr algn="r"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1800" b="1" i="1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t="33968" r="7350" b="19534"/>
          <a:stretch>
            <a:fillRect/>
          </a:stretch>
        </p:blipFill>
        <p:spPr bwMode="auto">
          <a:xfrm>
            <a:off x="6352059" y="2601962"/>
            <a:ext cx="223202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CB1F49-42A0-F842-98A0-B506F8220C23}"/>
              </a:ext>
            </a:extLst>
          </p:cNvPr>
          <p:cNvCxnSpPr>
            <a:cxnSpLocks/>
          </p:cNvCxnSpPr>
          <p:nvPr/>
        </p:nvCxnSpPr>
        <p:spPr>
          <a:xfrm flipH="1">
            <a:off x="3915461" y="908720"/>
            <a:ext cx="20095" cy="1640288"/>
          </a:xfrm>
          <a:prstGeom prst="straightConnector1">
            <a:avLst/>
          </a:prstGeom>
          <a:ln>
            <a:tailEnd type="triangle" w="lg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F7087-587A-B147-BAD4-A45DB93316CE}"/>
              </a:ext>
            </a:extLst>
          </p:cNvPr>
          <p:cNvSpPr/>
          <p:nvPr/>
        </p:nvSpPr>
        <p:spPr>
          <a:xfrm>
            <a:off x="969322" y="2580873"/>
            <a:ext cx="704239" cy="310775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B596B4EC-1C4A-BA44-9C87-58AC51008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052736"/>
            <a:ext cx="1080120" cy="1296144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A01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…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A96</a:t>
            </a:r>
            <a:endParaRPr lang="en-US" sz="2800" b="1" kern="0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E15953-E861-2F4D-AEEE-262961BD236E}"/>
              </a:ext>
            </a:extLst>
          </p:cNvPr>
          <p:cNvSpPr/>
          <p:nvPr/>
        </p:nvSpPr>
        <p:spPr>
          <a:xfrm>
            <a:off x="2281669" y="2575516"/>
            <a:ext cx="704239" cy="310775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12ED5-582A-9E41-8034-FB72A6FB016D}"/>
              </a:ext>
            </a:extLst>
          </p:cNvPr>
          <p:cNvSpPr/>
          <p:nvPr/>
        </p:nvSpPr>
        <p:spPr>
          <a:xfrm>
            <a:off x="3645628" y="2575517"/>
            <a:ext cx="704239" cy="310775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FBA42-0CD9-7D40-A947-6DD700FC1009}"/>
              </a:ext>
            </a:extLst>
          </p:cNvPr>
          <p:cNvSpPr/>
          <p:nvPr/>
        </p:nvSpPr>
        <p:spPr>
          <a:xfrm>
            <a:off x="4861844" y="2549008"/>
            <a:ext cx="704239" cy="310775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D46C0D26-D305-B442-B96C-C694B632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962" y="3722104"/>
            <a:ext cx="848002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96</a:t>
            </a:r>
            <a:endParaRPr lang="en-US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DE1E9F66-84C1-0B4F-B2F8-6848C202E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9157" y="3701210"/>
            <a:ext cx="848002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96</a:t>
            </a:r>
            <a:endParaRPr lang="en-US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37582821-931A-A94B-8B32-1E680A12F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123" y="3722104"/>
            <a:ext cx="848002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96</a:t>
            </a:r>
            <a:endParaRPr lang="en-US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E0010CF3-4279-C84E-B3CD-9DDA9914C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635" y="3722104"/>
            <a:ext cx="848002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96</a:t>
            </a:r>
            <a:endParaRPr lang="en-US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4275893F-05D3-344B-9565-730339EC4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52" y="1484784"/>
            <a:ext cx="1080120" cy="865818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D01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…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D96</a:t>
            </a:r>
            <a:endParaRPr lang="en-US" sz="2800" b="1" kern="0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259D46D5-1B2E-B74F-B1DD-423BA8F4A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342" y="1052736"/>
            <a:ext cx="1080120" cy="1323528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B01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…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B96</a:t>
            </a:r>
            <a:endParaRPr lang="en-US" sz="2800" b="1" kern="0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C1652C14-E460-1846-9954-9BE80F302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111" y="1146436"/>
            <a:ext cx="1080120" cy="123537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C01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…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C96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E19457B7-941C-E74C-A376-22117B2CC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4481736"/>
            <a:ext cx="2471953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96*96*96*96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84,934,656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59241C-2038-0E4D-A95A-619A036C65C2}"/>
              </a:ext>
            </a:extLst>
          </p:cNvPr>
          <p:cNvSpPr/>
          <p:nvPr/>
        </p:nvSpPr>
        <p:spPr>
          <a:xfrm>
            <a:off x="4789962" y="521235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12*96*96*96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10,616,832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6465C96E-5305-7B48-921B-3EC5F613C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835" y="188640"/>
            <a:ext cx="5832648" cy="576064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Barcodes in Haplotype Tagging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4D335391-BA0E-9B4D-8DD9-F4FA9BF4C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881" y="1908484"/>
            <a:ext cx="2446429" cy="1019022"/>
          </a:xfrm>
          <a:prstGeom prst="rect">
            <a:avLst/>
          </a:prstGeom>
          <a:solidFill>
            <a:schemeClr val="bg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12 Libraries 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each sample</a:t>
            </a:r>
            <a:endParaRPr lang="en-US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B2DB5-9847-0948-927C-F5ABCA861D45}"/>
              </a:ext>
            </a:extLst>
          </p:cNvPr>
          <p:cNvGrpSpPr/>
          <p:nvPr/>
        </p:nvGrpSpPr>
        <p:grpSpPr>
          <a:xfrm>
            <a:off x="6078060" y="909320"/>
            <a:ext cx="2744328" cy="503456"/>
            <a:chOff x="2553860" y="5405539"/>
            <a:chExt cx="2744328" cy="8793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1E0A1E1-0661-9349-B3A0-47E7889AF424}"/>
                </a:ext>
              </a:extLst>
            </p:cNvPr>
            <p:cNvGrpSpPr/>
            <p:nvPr/>
          </p:nvGrpSpPr>
          <p:grpSpPr>
            <a:xfrm>
              <a:off x="2553860" y="5405540"/>
              <a:ext cx="936764" cy="877772"/>
              <a:chOff x="2553860" y="5405540"/>
              <a:chExt cx="936764" cy="87777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9E3C62A-77C4-0840-AC16-F08885C6DD49}"/>
                  </a:ext>
                </a:extLst>
              </p:cNvPr>
              <p:cNvSpPr/>
              <p:nvPr/>
            </p:nvSpPr>
            <p:spPr>
              <a:xfrm>
                <a:off x="2553860" y="5405541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E33F619-3234-CA45-9774-6E3AA13D73DE}"/>
                  </a:ext>
                </a:extLst>
              </p:cNvPr>
              <p:cNvSpPr/>
              <p:nvPr/>
            </p:nvSpPr>
            <p:spPr>
              <a:xfrm>
                <a:off x="2796116" y="5405540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3FBB203-2AAA-6F43-8225-2274B69B62C4}"/>
                  </a:ext>
                </a:extLst>
              </p:cNvPr>
              <p:cNvSpPr/>
              <p:nvPr/>
            </p:nvSpPr>
            <p:spPr>
              <a:xfrm>
                <a:off x="3272684" y="5405540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BBB4C5E-8E32-AE46-9F81-837CC705E5F8}"/>
                  </a:ext>
                </a:extLst>
              </p:cNvPr>
              <p:cNvSpPr/>
              <p:nvPr/>
            </p:nvSpPr>
            <p:spPr>
              <a:xfrm>
                <a:off x="3034400" y="5405540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74D5356-763C-E54B-BDDD-3B003E6B625D}"/>
                </a:ext>
              </a:extLst>
            </p:cNvPr>
            <p:cNvGrpSpPr/>
            <p:nvPr/>
          </p:nvGrpSpPr>
          <p:grpSpPr>
            <a:xfrm>
              <a:off x="3518217" y="5405539"/>
              <a:ext cx="936764" cy="877772"/>
              <a:chOff x="2553860" y="5405540"/>
              <a:chExt cx="936764" cy="87777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D7B9572-5BE3-2741-A911-8265F35529D2}"/>
                  </a:ext>
                </a:extLst>
              </p:cNvPr>
              <p:cNvSpPr/>
              <p:nvPr/>
            </p:nvSpPr>
            <p:spPr>
              <a:xfrm>
                <a:off x="2553860" y="5405541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A852C35-55A7-174A-8E1E-9808ACD2EC85}"/>
                  </a:ext>
                </a:extLst>
              </p:cNvPr>
              <p:cNvSpPr/>
              <p:nvPr/>
            </p:nvSpPr>
            <p:spPr>
              <a:xfrm>
                <a:off x="2796116" y="5405540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7512837-7D81-2146-973E-4880774A7046}"/>
                  </a:ext>
                </a:extLst>
              </p:cNvPr>
              <p:cNvSpPr/>
              <p:nvPr/>
            </p:nvSpPr>
            <p:spPr>
              <a:xfrm>
                <a:off x="3272684" y="5405540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5A1AA0D-3C22-A44E-AA05-14D056F6AE11}"/>
                  </a:ext>
                </a:extLst>
              </p:cNvPr>
              <p:cNvSpPr/>
              <p:nvPr/>
            </p:nvSpPr>
            <p:spPr>
              <a:xfrm>
                <a:off x="3034400" y="5405540"/>
                <a:ext cx="217940" cy="877771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DC1F7E7-8C7F-E24B-8210-80506A7AA949}"/>
                </a:ext>
              </a:extLst>
            </p:cNvPr>
            <p:cNvGrpSpPr/>
            <p:nvPr/>
          </p:nvGrpSpPr>
          <p:grpSpPr>
            <a:xfrm>
              <a:off x="4432176" y="5407152"/>
              <a:ext cx="866012" cy="877772"/>
              <a:chOff x="2503462" y="5405540"/>
              <a:chExt cx="866012" cy="87777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9B0A5FB-5828-E946-AD6E-618ACD0EC375}"/>
                  </a:ext>
                </a:extLst>
              </p:cNvPr>
              <p:cNvSpPr/>
              <p:nvPr/>
            </p:nvSpPr>
            <p:spPr>
              <a:xfrm>
                <a:off x="2503462" y="5405542"/>
                <a:ext cx="217940" cy="877770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4F846CF-17FD-014A-A20E-C8CB947EDD36}"/>
                  </a:ext>
                </a:extLst>
              </p:cNvPr>
              <p:cNvSpPr/>
              <p:nvPr/>
            </p:nvSpPr>
            <p:spPr>
              <a:xfrm>
                <a:off x="2719486" y="5405540"/>
                <a:ext cx="217940" cy="877770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F3180F-68B3-DB48-A023-746FF71C5569}"/>
                  </a:ext>
                </a:extLst>
              </p:cNvPr>
              <p:cNvSpPr/>
              <p:nvPr/>
            </p:nvSpPr>
            <p:spPr>
              <a:xfrm>
                <a:off x="3151534" y="5405540"/>
                <a:ext cx="217940" cy="877770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53FD458-3799-EA43-B93C-7D70B8634561}"/>
                  </a:ext>
                </a:extLst>
              </p:cNvPr>
              <p:cNvSpPr/>
              <p:nvPr/>
            </p:nvSpPr>
            <p:spPr>
              <a:xfrm>
                <a:off x="2935510" y="5405540"/>
                <a:ext cx="217940" cy="877770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47CB84-0ED0-FF41-9E1B-B0045768BC64}"/>
              </a:ext>
            </a:extLst>
          </p:cNvPr>
          <p:cNvGrpSpPr/>
          <p:nvPr/>
        </p:nvGrpSpPr>
        <p:grpSpPr>
          <a:xfrm>
            <a:off x="1115616" y="6344463"/>
            <a:ext cx="4204421" cy="305291"/>
            <a:chOff x="871635" y="5827406"/>
            <a:chExt cx="4649808" cy="28803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A601DF1-FD2E-4848-B360-0F7282794FB3}"/>
                </a:ext>
              </a:extLst>
            </p:cNvPr>
            <p:cNvGrpSpPr/>
            <p:nvPr/>
          </p:nvGrpSpPr>
          <p:grpSpPr>
            <a:xfrm>
              <a:off x="871635" y="5827406"/>
              <a:ext cx="2307827" cy="288032"/>
              <a:chOff x="2553860" y="5405539"/>
              <a:chExt cx="2865478" cy="87938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624EA2-F82F-924F-8D3B-58A925CE559B}"/>
                  </a:ext>
                </a:extLst>
              </p:cNvPr>
              <p:cNvGrpSpPr/>
              <p:nvPr/>
            </p:nvGrpSpPr>
            <p:grpSpPr>
              <a:xfrm>
                <a:off x="2553860" y="5405540"/>
                <a:ext cx="936764" cy="877772"/>
                <a:chOff x="2553860" y="5405540"/>
                <a:chExt cx="936764" cy="87777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50570CE-7ECC-4E43-B1BA-FE1CDD7474CA}"/>
                    </a:ext>
                  </a:extLst>
                </p:cNvPr>
                <p:cNvSpPr/>
                <p:nvPr/>
              </p:nvSpPr>
              <p:spPr>
                <a:xfrm>
                  <a:off x="2553860" y="5405541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37D661A-9203-CC4F-BF91-76806AA87E47}"/>
                    </a:ext>
                  </a:extLst>
                </p:cNvPr>
                <p:cNvSpPr/>
                <p:nvPr/>
              </p:nvSpPr>
              <p:spPr>
                <a:xfrm>
                  <a:off x="2796116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50C6475-ECC2-6743-8BEE-F0E34903552D}"/>
                    </a:ext>
                  </a:extLst>
                </p:cNvPr>
                <p:cNvSpPr/>
                <p:nvPr/>
              </p:nvSpPr>
              <p:spPr>
                <a:xfrm>
                  <a:off x="3272684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DFE2AEA-97E4-BC47-804B-1F6FBF6D4708}"/>
                    </a:ext>
                  </a:extLst>
                </p:cNvPr>
                <p:cNvSpPr/>
                <p:nvPr/>
              </p:nvSpPr>
              <p:spPr>
                <a:xfrm>
                  <a:off x="3034400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8B8CC4-2C9A-D84B-BD3B-A91B34016A5A}"/>
                  </a:ext>
                </a:extLst>
              </p:cNvPr>
              <p:cNvGrpSpPr/>
              <p:nvPr/>
            </p:nvGrpSpPr>
            <p:grpSpPr>
              <a:xfrm>
                <a:off x="3518217" y="5405539"/>
                <a:ext cx="936764" cy="877772"/>
                <a:chOff x="2553860" y="5405540"/>
                <a:chExt cx="936764" cy="87777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65E2B92-115C-ED4C-A06E-9999432302DE}"/>
                    </a:ext>
                  </a:extLst>
                </p:cNvPr>
                <p:cNvSpPr/>
                <p:nvPr/>
              </p:nvSpPr>
              <p:spPr>
                <a:xfrm>
                  <a:off x="2553860" y="5405541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2CB7BA6-2C99-634E-884E-D8962D915F61}"/>
                    </a:ext>
                  </a:extLst>
                </p:cNvPr>
                <p:cNvSpPr/>
                <p:nvPr/>
              </p:nvSpPr>
              <p:spPr>
                <a:xfrm>
                  <a:off x="2796116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5D0512A-D080-BF49-B771-7BB1EC1DEF14}"/>
                    </a:ext>
                  </a:extLst>
                </p:cNvPr>
                <p:cNvSpPr/>
                <p:nvPr/>
              </p:nvSpPr>
              <p:spPr>
                <a:xfrm>
                  <a:off x="3272684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0E717D9-3199-D849-9220-EF09C01726F5}"/>
                    </a:ext>
                  </a:extLst>
                </p:cNvPr>
                <p:cNvSpPr/>
                <p:nvPr/>
              </p:nvSpPr>
              <p:spPr>
                <a:xfrm>
                  <a:off x="3034400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D1144DA-173E-964F-8184-F6AAB4535BCB}"/>
                  </a:ext>
                </a:extLst>
              </p:cNvPr>
              <p:cNvGrpSpPr/>
              <p:nvPr/>
            </p:nvGrpSpPr>
            <p:grpSpPr>
              <a:xfrm>
                <a:off x="4482574" y="5407152"/>
                <a:ext cx="936764" cy="877772"/>
                <a:chOff x="2553860" y="5405540"/>
                <a:chExt cx="936764" cy="877772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E614F78-3022-884F-B985-9218D6E825A7}"/>
                    </a:ext>
                  </a:extLst>
                </p:cNvPr>
                <p:cNvSpPr/>
                <p:nvPr/>
              </p:nvSpPr>
              <p:spPr>
                <a:xfrm>
                  <a:off x="2553860" y="5405541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CAB0968-FA4D-8944-A288-0A07E4AA098C}"/>
                    </a:ext>
                  </a:extLst>
                </p:cNvPr>
                <p:cNvSpPr/>
                <p:nvPr/>
              </p:nvSpPr>
              <p:spPr>
                <a:xfrm>
                  <a:off x="2796116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ECB49F9-E957-C94F-AB15-1329BD600998}"/>
                    </a:ext>
                  </a:extLst>
                </p:cNvPr>
                <p:cNvSpPr/>
                <p:nvPr/>
              </p:nvSpPr>
              <p:spPr>
                <a:xfrm>
                  <a:off x="3272684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7AF5172-497E-0840-809D-3E411724EF13}"/>
                    </a:ext>
                  </a:extLst>
                </p:cNvPr>
                <p:cNvSpPr/>
                <p:nvPr/>
              </p:nvSpPr>
              <p:spPr>
                <a:xfrm>
                  <a:off x="3034400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FC37CF9-7E0B-AD44-B6A1-7C823646EB20}"/>
                </a:ext>
              </a:extLst>
            </p:cNvPr>
            <p:cNvGrpSpPr/>
            <p:nvPr/>
          </p:nvGrpSpPr>
          <p:grpSpPr>
            <a:xfrm>
              <a:off x="3213616" y="5827406"/>
              <a:ext cx="2307827" cy="288032"/>
              <a:chOff x="2553860" y="5405539"/>
              <a:chExt cx="2865478" cy="87938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018414A-4F97-0E44-93FD-573BC6908377}"/>
                  </a:ext>
                </a:extLst>
              </p:cNvPr>
              <p:cNvGrpSpPr/>
              <p:nvPr/>
            </p:nvGrpSpPr>
            <p:grpSpPr>
              <a:xfrm>
                <a:off x="2553860" y="5405540"/>
                <a:ext cx="936764" cy="877772"/>
                <a:chOff x="2553860" y="5405540"/>
                <a:chExt cx="936764" cy="877772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66FBC7C-BBC4-3045-B084-2833FAA8AA92}"/>
                    </a:ext>
                  </a:extLst>
                </p:cNvPr>
                <p:cNvSpPr/>
                <p:nvPr/>
              </p:nvSpPr>
              <p:spPr>
                <a:xfrm>
                  <a:off x="2553860" y="5405541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7547E093-8B77-3240-8760-5AB5DDBEF753}"/>
                    </a:ext>
                  </a:extLst>
                </p:cNvPr>
                <p:cNvSpPr/>
                <p:nvPr/>
              </p:nvSpPr>
              <p:spPr>
                <a:xfrm>
                  <a:off x="2796116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71C09122-DC47-8F49-A1FE-CAF4C77A2686}"/>
                    </a:ext>
                  </a:extLst>
                </p:cNvPr>
                <p:cNvSpPr/>
                <p:nvPr/>
              </p:nvSpPr>
              <p:spPr>
                <a:xfrm>
                  <a:off x="3272684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FFE5D4B-AED5-554D-9AE4-368A45A543B0}"/>
                    </a:ext>
                  </a:extLst>
                </p:cNvPr>
                <p:cNvSpPr/>
                <p:nvPr/>
              </p:nvSpPr>
              <p:spPr>
                <a:xfrm>
                  <a:off x="3034400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92C7C9A-1478-9A44-8461-3954A4A1ED62}"/>
                  </a:ext>
                </a:extLst>
              </p:cNvPr>
              <p:cNvGrpSpPr/>
              <p:nvPr/>
            </p:nvGrpSpPr>
            <p:grpSpPr>
              <a:xfrm>
                <a:off x="3518217" y="5405539"/>
                <a:ext cx="936764" cy="877772"/>
                <a:chOff x="2553860" y="5405540"/>
                <a:chExt cx="936764" cy="877772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6404C17-DDB0-2E4E-9E61-323ED9B5C495}"/>
                    </a:ext>
                  </a:extLst>
                </p:cNvPr>
                <p:cNvSpPr/>
                <p:nvPr/>
              </p:nvSpPr>
              <p:spPr>
                <a:xfrm>
                  <a:off x="2553860" y="5405541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F518D2C-976C-D44E-84D0-06B6F8C23003}"/>
                    </a:ext>
                  </a:extLst>
                </p:cNvPr>
                <p:cNvSpPr/>
                <p:nvPr/>
              </p:nvSpPr>
              <p:spPr>
                <a:xfrm>
                  <a:off x="2796116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CF89C7D5-63AE-0E42-AAB8-C3345ED53699}"/>
                    </a:ext>
                  </a:extLst>
                </p:cNvPr>
                <p:cNvSpPr/>
                <p:nvPr/>
              </p:nvSpPr>
              <p:spPr>
                <a:xfrm>
                  <a:off x="3272684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1D7C966A-41C9-9041-B603-0DF40C65D7D4}"/>
                    </a:ext>
                  </a:extLst>
                </p:cNvPr>
                <p:cNvSpPr/>
                <p:nvPr/>
              </p:nvSpPr>
              <p:spPr>
                <a:xfrm>
                  <a:off x="3034400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00038DD-BDCF-2041-826C-1C266B64685D}"/>
                  </a:ext>
                </a:extLst>
              </p:cNvPr>
              <p:cNvGrpSpPr/>
              <p:nvPr/>
            </p:nvGrpSpPr>
            <p:grpSpPr>
              <a:xfrm>
                <a:off x="4482574" y="5407152"/>
                <a:ext cx="936764" cy="877772"/>
                <a:chOff x="2553860" y="5405540"/>
                <a:chExt cx="936764" cy="877772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D7BE4B0-61D1-4445-B7C5-E2003C0A27E0}"/>
                    </a:ext>
                  </a:extLst>
                </p:cNvPr>
                <p:cNvSpPr/>
                <p:nvPr/>
              </p:nvSpPr>
              <p:spPr>
                <a:xfrm>
                  <a:off x="2553860" y="5405541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86BCCF4-BE57-D34F-B251-39B348C864D8}"/>
                    </a:ext>
                  </a:extLst>
                </p:cNvPr>
                <p:cNvSpPr/>
                <p:nvPr/>
              </p:nvSpPr>
              <p:spPr>
                <a:xfrm>
                  <a:off x="2796116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ABA19B0-A61A-2945-B888-3853ABA06217}"/>
                    </a:ext>
                  </a:extLst>
                </p:cNvPr>
                <p:cNvSpPr/>
                <p:nvPr/>
              </p:nvSpPr>
              <p:spPr>
                <a:xfrm>
                  <a:off x="3272684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139E880-6508-D04B-9832-F5AA22E631DD}"/>
                    </a:ext>
                  </a:extLst>
                </p:cNvPr>
                <p:cNvSpPr/>
                <p:nvPr/>
              </p:nvSpPr>
              <p:spPr>
                <a:xfrm>
                  <a:off x="3034400" y="5405540"/>
                  <a:ext cx="217940" cy="877771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64CAC5-C995-DE43-97C5-53C65910CD82}"/>
              </a:ext>
            </a:extLst>
          </p:cNvPr>
          <p:cNvCxnSpPr>
            <a:cxnSpLocks/>
          </p:cNvCxnSpPr>
          <p:nvPr/>
        </p:nvCxnSpPr>
        <p:spPr>
          <a:xfrm>
            <a:off x="3921569" y="908720"/>
            <a:ext cx="2162599" cy="13913"/>
          </a:xfrm>
          <a:prstGeom prst="straightConnector1">
            <a:avLst/>
          </a:prstGeom>
          <a:ln>
            <a:headEnd w="lg" len="lg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747BB7-A5FE-B34E-AC2D-8DA8DBA99F1D}"/>
              </a:ext>
            </a:extLst>
          </p:cNvPr>
          <p:cNvCxnSpPr>
            <a:cxnSpLocks/>
          </p:cNvCxnSpPr>
          <p:nvPr/>
        </p:nvCxnSpPr>
        <p:spPr>
          <a:xfrm flipH="1">
            <a:off x="1465566" y="5762209"/>
            <a:ext cx="2541210" cy="504705"/>
          </a:xfrm>
          <a:prstGeom prst="straightConnector1">
            <a:avLst/>
          </a:prstGeom>
          <a:ln>
            <a:solidFill>
              <a:srgbClr val="FF00FF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0B77229-C742-074C-8F67-9671D08E2F7A}"/>
              </a:ext>
            </a:extLst>
          </p:cNvPr>
          <p:cNvCxnSpPr>
            <a:cxnSpLocks/>
          </p:cNvCxnSpPr>
          <p:nvPr/>
        </p:nvCxnSpPr>
        <p:spPr>
          <a:xfrm>
            <a:off x="1431442" y="5762209"/>
            <a:ext cx="1344529" cy="504705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8E49450-3A6F-B242-84CF-DAC418439C50}"/>
              </a:ext>
            </a:extLst>
          </p:cNvPr>
          <p:cNvCxnSpPr>
            <a:cxnSpLocks/>
          </p:cNvCxnSpPr>
          <p:nvPr/>
        </p:nvCxnSpPr>
        <p:spPr>
          <a:xfrm>
            <a:off x="2651020" y="5740181"/>
            <a:ext cx="1164496" cy="565227"/>
          </a:xfrm>
          <a:prstGeom prst="straightConnector1">
            <a:avLst/>
          </a:prstGeom>
          <a:ln>
            <a:solidFill>
              <a:srgbClr val="21ED39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92755FC-CEF1-1542-A67E-DEB09EC99F8B}"/>
              </a:ext>
            </a:extLst>
          </p:cNvPr>
          <p:cNvCxnSpPr>
            <a:cxnSpLocks/>
          </p:cNvCxnSpPr>
          <p:nvPr/>
        </p:nvCxnSpPr>
        <p:spPr>
          <a:xfrm flipH="1">
            <a:off x="4637538" y="5698933"/>
            <a:ext cx="654542" cy="6072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19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623621-EE38-4644-AE5C-42E9498CB1B6}"/>
              </a:ext>
            </a:extLst>
          </p:cNvPr>
          <p:cNvGrpSpPr/>
          <p:nvPr/>
        </p:nvGrpSpPr>
        <p:grpSpPr>
          <a:xfrm>
            <a:off x="0" y="1052737"/>
            <a:ext cx="9144000" cy="5832647"/>
            <a:chOff x="0" y="620688"/>
            <a:chExt cx="9144000" cy="58326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035083E-1881-2A49-BD42-900CE74DE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00" r="24013"/>
            <a:stretch/>
          </p:blipFill>
          <p:spPr>
            <a:xfrm>
              <a:off x="0" y="620688"/>
              <a:ext cx="9144000" cy="583264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6D7B15-5987-9C49-A5C0-51BD035E84DE}"/>
                </a:ext>
              </a:extLst>
            </p:cNvPr>
            <p:cNvSpPr/>
            <p:nvPr/>
          </p:nvSpPr>
          <p:spPr>
            <a:xfrm flipV="1">
              <a:off x="4716016" y="3284984"/>
              <a:ext cx="38013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7CD99A-D0AA-724F-ABA5-01334B69E18D}"/>
                </a:ext>
              </a:extLst>
            </p:cNvPr>
            <p:cNvSpPr/>
            <p:nvPr/>
          </p:nvSpPr>
          <p:spPr>
            <a:xfrm>
              <a:off x="6660232" y="3717032"/>
              <a:ext cx="720080" cy="36004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903FA2-2962-3B40-86B9-415F308CA4BC}"/>
                </a:ext>
              </a:extLst>
            </p:cNvPr>
            <p:cNvSpPr/>
            <p:nvPr/>
          </p:nvSpPr>
          <p:spPr>
            <a:xfrm>
              <a:off x="5796136" y="3284984"/>
              <a:ext cx="79208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6675C9-1DBF-914A-BFA9-9836765DFFFA}"/>
                </a:ext>
              </a:extLst>
            </p:cNvPr>
            <p:cNvSpPr/>
            <p:nvPr/>
          </p:nvSpPr>
          <p:spPr>
            <a:xfrm>
              <a:off x="4355976" y="3717032"/>
              <a:ext cx="360040" cy="36004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80E9FE-F308-DD4D-95C5-EF03A5D86BBF}"/>
                </a:ext>
              </a:extLst>
            </p:cNvPr>
            <p:cNvSpPr/>
            <p:nvPr/>
          </p:nvSpPr>
          <p:spPr>
            <a:xfrm>
              <a:off x="5508104" y="4653136"/>
              <a:ext cx="360040" cy="360040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5BEAF2-764F-6748-963D-EBBD81140DA7}"/>
                </a:ext>
              </a:extLst>
            </p:cNvPr>
            <p:cNvSpPr/>
            <p:nvPr/>
          </p:nvSpPr>
          <p:spPr>
            <a:xfrm>
              <a:off x="5148064" y="4149080"/>
              <a:ext cx="360040" cy="432048"/>
            </a:xfrm>
            <a:prstGeom prst="rect">
              <a:avLst/>
            </a:prstGeom>
            <a:noFill/>
            <a:ln>
              <a:solidFill>
                <a:srgbClr val="21E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BA5D45-5EF6-7041-88B7-7B98280326C3}"/>
                </a:ext>
              </a:extLst>
            </p:cNvPr>
            <p:cNvSpPr/>
            <p:nvPr/>
          </p:nvSpPr>
          <p:spPr>
            <a:xfrm>
              <a:off x="7524328" y="4149080"/>
              <a:ext cx="720080" cy="432048"/>
            </a:xfrm>
            <a:prstGeom prst="rect">
              <a:avLst/>
            </a:prstGeom>
            <a:noFill/>
            <a:ln>
              <a:solidFill>
                <a:srgbClr val="21E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5CE815-7235-0844-AA10-7D51BB7A22EC}"/>
                </a:ext>
              </a:extLst>
            </p:cNvPr>
            <p:cNvSpPr/>
            <p:nvPr/>
          </p:nvSpPr>
          <p:spPr>
            <a:xfrm>
              <a:off x="8316416" y="4621076"/>
              <a:ext cx="720080" cy="392100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5">
            <a:extLst>
              <a:ext uri="{FF2B5EF4-FFF2-40B4-BE49-F238E27FC236}">
                <a16:creationId xmlns:a16="http://schemas.microsoft.com/office/drawing/2014/main" id="{7E3F6EB0-CD29-AD45-927E-8B874A575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835" y="188640"/>
            <a:ext cx="5832648" cy="576064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Barcodes in Haplotype Tagging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D5718E5-4393-2A4A-A208-8933ECB91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6389712"/>
            <a:ext cx="843999" cy="423664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BX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B38008D-719B-D344-979D-8827CE103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377" y="6389712"/>
            <a:ext cx="843999" cy="423664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BC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2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6745FF0-6821-D64E-A699-3616264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4032678"/>
            <a:ext cx="3240360" cy="576064"/>
          </a:xfrm>
          <a:prstGeom prst="rect">
            <a:avLst/>
          </a:prstGeom>
          <a:solidFill>
            <a:schemeClr val="bg2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A83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C16</a:t>
            </a:r>
            <a:r>
              <a:rPr lang="en-US" sz="32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B91</a:t>
            </a:r>
            <a:r>
              <a:rPr lang="en-US" sz="3200" b="1" dirty="0">
                <a:solidFill>
                  <a:srgbClr val="21ED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D95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C701BEE-2827-3B4F-9F2E-5A8437BF2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088" y="4126897"/>
            <a:ext cx="843999" cy="423664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BX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C7CBE34-5E3A-9D4E-B627-6AB1BBACC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409" y="5909084"/>
            <a:ext cx="765998" cy="423664"/>
          </a:xfrm>
          <a:prstGeom prst="rect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BC</a:t>
            </a:r>
            <a:endParaRPr lang="en-US" sz="28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68D04F-EEF0-6044-A697-5CBA666E9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5644480"/>
            <a:ext cx="7128792" cy="952872"/>
          </a:xfrm>
          <a:prstGeom prst="rect">
            <a:avLst/>
          </a:prstGeom>
          <a:solidFill>
            <a:schemeClr val="bg2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r>
              <a:rPr lang="en-US" sz="28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TACTCG</a:t>
            </a:r>
            <a:r>
              <a:rPr 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AACGTC</a:t>
            </a:r>
            <a:r>
              <a:rPr lang="en-US" sz="2800" b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TCTGAC</a:t>
            </a:r>
            <a:r>
              <a:rPr lang="en-US" sz="2800" b="1" kern="0" dirty="0">
                <a:solidFill>
                  <a:srgbClr val="21ED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TAACCG</a:t>
            </a: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20F4E-9AB8-7F4B-B268-0EDA62F5A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2588326"/>
            <a:ext cx="7128792" cy="1008112"/>
          </a:xfrm>
          <a:prstGeom prst="rect">
            <a:avLst/>
          </a:prstGeom>
          <a:solidFill>
            <a:schemeClr val="bg2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A83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C16</a:t>
            </a: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B91</a:t>
            </a:r>
            <a:r>
              <a:rPr lang="en-US" sz="2800" b="1" dirty="0">
                <a:solidFill>
                  <a:srgbClr val="21ED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D95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TACTCG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AACGTC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GTCAGA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b="1" dirty="0">
                <a:solidFill>
                  <a:srgbClr val="21ED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CGGTTA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BCF872-6459-654F-A502-E7B918BC4F8C}"/>
              </a:ext>
            </a:extLst>
          </p:cNvPr>
          <p:cNvCxnSpPr>
            <a:cxnSpLocks/>
          </p:cNvCxnSpPr>
          <p:nvPr/>
        </p:nvCxnSpPr>
        <p:spPr>
          <a:xfrm>
            <a:off x="2051720" y="4621905"/>
            <a:ext cx="1440160" cy="8953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A97FE7-9FE4-0C40-96FF-583C89B9A7AB}"/>
              </a:ext>
            </a:extLst>
          </p:cNvPr>
          <p:cNvCxnSpPr>
            <a:cxnSpLocks/>
          </p:cNvCxnSpPr>
          <p:nvPr/>
        </p:nvCxnSpPr>
        <p:spPr>
          <a:xfrm>
            <a:off x="4427984" y="4649863"/>
            <a:ext cx="2232248" cy="895315"/>
          </a:xfrm>
          <a:prstGeom prst="straightConnector1">
            <a:avLst/>
          </a:prstGeom>
          <a:ln>
            <a:solidFill>
              <a:srgbClr val="21ED39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BE31B9-E104-3647-A6A5-9735886DAB92}"/>
              </a:ext>
            </a:extLst>
          </p:cNvPr>
          <p:cNvCxnSpPr>
            <a:cxnSpLocks/>
          </p:cNvCxnSpPr>
          <p:nvPr/>
        </p:nvCxnSpPr>
        <p:spPr>
          <a:xfrm>
            <a:off x="3512108" y="4649863"/>
            <a:ext cx="1440160" cy="895315"/>
          </a:xfrm>
          <a:prstGeom prst="straightConnector1">
            <a:avLst/>
          </a:prstGeom>
          <a:ln>
            <a:solidFill>
              <a:srgbClr val="FF00FF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C536C3-DCE5-8D40-A0DB-E691C2CCBB96}"/>
              </a:ext>
            </a:extLst>
          </p:cNvPr>
          <p:cNvCxnSpPr>
            <a:cxnSpLocks/>
          </p:cNvCxnSpPr>
          <p:nvPr/>
        </p:nvCxnSpPr>
        <p:spPr>
          <a:xfrm flipH="1">
            <a:off x="2051720" y="4664660"/>
            <a:ext cx="750292" cy="865723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5">
            <a:extLst>
              <a:ext uri="{FF2B5EF4-FFF2-40B4-BE49-F238E27FC236}">
                <a16:creationId xmlns:a16="http://schemas.microsoft.com/office/drawing/2014/main" id="{A6B3E124-C48C-C448-8E98-A001BC6DB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934" y="1226457"/>
            <a:ext cx="8820472" cy="108011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anchor="b"/>
          <a:lstStyle/>
          <a:p>
            <a:r>
              <a:rPr lang="en-US" sz="1600" b="1" dirty="0"/>
              <a:t>@A00971:140:H3MVLDRXY:2:2135:6714:28213_A83C16B91D95_TACTCGAAACGTC-GTCAGAGCGGTTA</a:t>
            </a:r>
          </a:p>
          <a:p>
            <a:r>
              <a:rPr lang="en-US" sz="1600" b="1" dirty="0"/>
              <a:t>GGATGAAATGGACAACTTCCTAGACAGATACCAGGTACCAAAGCTAAATCAGGATCAGATTCATGGACTAAAAGTCCCATTTCCCCTAAAGAAATAGAGGCAGTCATCAATAGTCTCCCAACCAAAAAAAAAAAAAAAAAAAAAAAAAAA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6E2F498-E5F4-CE49-937A-0C2299D57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84171"/>
            <a:ext cx="5832648" cy="576064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Barcodes in Haplotype Tagging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59C562FB-84A2-A741-BBD0-BF12159BDB0F}"/>
              </a:ext>
            </a:extLst>
          </p:cNvPr>
          <p:cNvSpPr/>
          <p:nvPr/>
        </p:nvSpPr>
        <p:spPr>
          <a:xfrm>
            <a:off x="4139952" y="4941168"/>
            <a:ext cx="288032" cy="432048"/>
          </a:xfrm>
          <a:prstGeom prst="curvedLeftArrow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BE704DC8-3ACB-F94B-99E9-5E789A1ACBDB}"/>
              </a:ext>
            </a:extLst>
          </p:cNvPr>
          <p:cNvSpPr/>
          <p:nvPr/>
        </p:nvSpPr>
        <p:spPr>
          <a:xfrm>
            <a:off x="5491532" y="4953504"/>
            <a:ext cx="376612" cy="419712"/>
          </a:xfrm>
          <a:prstGeom prst="curvedLeftArrow">
            <a:avLst/>
          </a:prstGeom>
          <a:ln>
            <a:solidFill>
              <a:srgbClr val="21E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0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6AB090-7EB7-2F43-AEC0-CBA993510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7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EB04AB-8E4C-A242-8917-4CFD4B3CD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E9F0D-7F48-FD4D-A578-4EC3853F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01EA0B-308E-BA43-812E-C4734431036C}"/>
              </a:ext>
            </a:extLst>
          </p:cNvPr>
          <p:cNvSpPr/>
          <p:nvPr/>
        </p:nvSpPr>
        <p:spPr>
          <a:xfrm>
            <a:off x="323528" y="5048016"/>
            <a:ext cx="8496944" cy="16312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/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nfs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/users/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nfs_z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/zn1/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src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/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scaffhtag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/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src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/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scaffhtag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 -nodes 54 -matrix 2000 -reads 4 -score 20 -link 3 –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mkdup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Dupmarked.bam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 -plot 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barcode_length.png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 GRCm39-chr.fasta htag-reads_RC1.fastq.gz htag-reads_RC2.fastq.gz genome-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scaffhap.fasta</a:t>
            </a:r>
            <a:r>
              <a:rPr lang="en-US" sz="2000" b="1" dirty="0">
                <a:solidFill>
                  <a:srgbClr val="0000FF"/>
                </a:solidFill>
                <a:latin typeface="Menlo" panose="020B0609030804020204" pitchFamily="49" charset="0"/>
              </a:rPr>
              <a:t> &gt; </a:t>
            </a:r>
            <a:r>
              <a:rPr lang="en-US" sz="2000" b="1" dirty="0" err="1">
                <a:solidFill>
                  <a:srgbClr val="0000FF"/>
                </a:solidFill>
                <a:latin typeface="Menlo" panose="020B0609030804020204" pitchFamily="49" charset="0"/>
              </a:rPr>
              <a:t>try.out</a:t>
            </a:r>
            <a:endParaRPr lang="en-US" sz="2000" b="1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A6BCB5-6262-7C4B-A6B5-4DEBA41C6345}"/>
              </a:ext>
            </a:extLst>
          </p:cNvPr>
          <p:cNvGrpSpPr/>
          <p:nvPr/>
        </p:nvGrpSpPr>
        <p:grpSpPr>
          <a:xfrm>
            <a:off x="-33164" y="28972"/>
            <a:ext cx="9215448" cy="6858000"/>
            <a:chOff x="-33164" y="28972"/>
            <a:chExt cx="9215448" cy="6858000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A96355D9-BE4D-2E4B-8AC1-CC493ABC4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548" y="926976"/>
              <a:ext cx="2968884" cy="576064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FF00"/>
              </a:solidFill>
            </a:ln>
          </p:spPr>
          <p:txBody>
            <a:bodyPr anchor="b"/>
            <a:lstStyle/>
            <a:p>
              <a:pPr algn="ctr">
                <a:defRPr/>
              </a:pPr>
              <a:r>
                <a:rPr lang="en-US" sz="3200" b="1" i="1" kern="0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Base Coverage</a:t>
              </a:r>
              <a:endParaRPr lang="en-US" sz="32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87B21B-5790-D44C-8F17-FE9BF43AC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3164" y="28972"/>
              <a:ext cx="9144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EC9881-48AC-A243-BA43-B08FAD19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5" y="2996952"/>
              <a:ext cx="4826309" cy="386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05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25206</TotalTime>
  <Words>681</Words>
  <Application>Microsoft Macintosh PowerPoint</Application>
  <PresentationFormat>On-screen Show (4:3)</PresentationFormat>
  <Paragraphs>452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MS Mincho</vt:lpstr>
      <vt:lpstr>Arial</vt:lpstr>
      <vt:lpstr>Book Antiqua</vt:lpstr>
      <vt:lpstr>Calibri</vt:lpstr>
      <vt:lpstr>Courier New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Zemin Ning</dc:creator>
  <cp:lastModifiedBy>P_Ning, Zoe (pupil)</cp:lastModifiedBy>
  <cp:revision>102</cp:revision>
  <cp:lastPrinted>2016-11-03T11:28:59Z</cp:lastPrinted>
  <dcterms:created xsi:type="dcterms:W3CDTF">2016-11-03T11:25:12Z</dcterms:created>
  <dcterms:modified xsi:type="dcterms:W3CDTF">2021-04-06T15:30:26Z</dcterms:modified>
</cp:coreProperties>
</file>